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323" r:id="rId1"/>
  </p:sldMasterIdLst>
  <p:notesMasterIdLst>
    <p:notesMasterId r:id="rId40"/>
  </p:notesMasterIdLst>
  <p:handoutMasterIdLst>
    <p:handoutMasterId r:id="rId41"/>
  </p:handoutMasterIdLst>
  <p:sldIdLst>
    <p:sldId id="256" r:id="rId2"/>
    <p:sldId id="258" r:id="rId3"/>
    <p:sldId id="322" r:id="rId4"/>
    <p:sldId id="277" r:id="rId5"/>
    <p:sldId id="279" r:id="rId6"/>
    <p:sldId id="280" r:id="rId7"/>
    <p:sldId id="281" r:id="rId8"/>
    <p:sldId id="283" r:id="rId9"/>
    <p:sldId id="305" r:id="rId10"/>
    <p:sldId id="306" r:id="rId11"/>
    <p:sldId id="284" r:id="rId12"/>
    <p:sldId id="286" r:id="rId13"/>
    <p:sldId id="285" r:id="rId14"/>
    <p:sldId id="326" r:id="rId15"/>
    <p:sldId id="287" r:id="rId16"/>
    <p:sldId id="288" r:id="rId17"/>
    <p:sldId id="308" r:id="rId18"/>
    <p:sldId id="289" r:id="rId19"/>
    <p:sldId id="316" r:id="rId20"/>
    <p:sldId id="290" r:id="rId21"/>
    <p:sldId id="291" r:id="rId22"/>
    <p:sldId id="292" r:id="rId23"/>
    <p:sldId id="298" r:id="rId24"/>
    <p:sldId id="293" r:id="rId25"/>
    <p:sldId id="310" r:id="rId26"/>
    <p:sldId id="311" r:id="rId27"/>
    <p:sldId id="319" r:id="rId28"/>
    <p:sldId id="294" r:id="rId29"/>
    <p:sldId id="295" r:id="rId30"/>
    <p:sldId id="317" r:id="rId31"/>
    <p:sldId id="318" r:id="rId32"/>
    <p:sldId id="301" r:id="rId33"/>
    <p:sldId id="325" r:id="rId34"/>
    <p:sldId id="300" r:id="rId35"/>
    <p:sldId id="303" r:id="rId36"/>
    <p:sldId id="324" r:id="rId37"/>
    <p:sldId id="302" r:id="rId38"/>
    <p:sldId id="304" r:id="rId39"/>
  </p:sldIdLst>
  <p:sldSz cx="12192000" cy="6858000"/>
  <p:notesSz cx="10234613" cy="70993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kayuki Watanabe" initials="TW" lastIdx="1" clrIdx="0">
    <p:extLst>
      <p:ext uri="{19B8F6BF-5375-455C-9EA6-DF929625EA0E}">
        <p15:presenceInfo xmlns:p15="http://schemas.microsoft.com/office/powerpoint/2012/main" userId="f675754cc2659be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51A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33" autoAdjust="0"/>
    <p:restoredTop sz="94660"/>
  </p:normalViewPr>
  <p:slideViewPr>
    <p:cSldViewPr snapToGrid="0">
      <p:cViewPr varScale="1">
        <p:scale>
          <a:sx n="84" d="100"/>
          <a:sy n="84" d="100"/>
        </p:scale>
        <p:origin x="45" y="51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4"/>
            <a:ext cx="4434999" cy="356198"/>
          </a:xfrm>
          <a:prstGeom prst="rect">
            <a:avLst/>
          </a:prstGeom>
        </p:spPr>
        <p:txBody>
          <a:bodyPr vert="horz" lIns="94314" tIns="47157" rIns="94314" bIns="4715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797245" y="4"/>
            <a:ext cx="4434999" cy="356198"/>
          </a:xfrm>
          <a:prstGeom prst="rect">
            <a:avLst/>
          </a:prstGeom>
        </p:spPr>
        <p:txBody>
          <a:bodyPr vert="horz" lIns="94314" tIns="47157" rIns="94314" bIns="47157" rtlCol="0"/>
          <a:lstStyle>
            <a:lvl1pPr algn="r">
              <a:defRPr sz="1200"/>
            </a:lvl1pPr>
          </a:lstStyle>
          <a:p>
            <a:fld id="{1780A522-4005-42ED-90AB-6D314B258EDF}" type="datetimeFigureOut">
              <a:rPr kumimoji="1" lang="ja-JP" altLang="en-US" smtClean="0"/>
              <a:t>2017/5/28</a:t>
            </a:fld>
            <a:endParaRPr kumimoji="1" lang="ja-JP" altLang="en-US"/>
          </a:p>
        </p:txBody>
      </p:sp>
      <p:sp>
        <p:nvSpPr>
          <p:cNvPr id="4" name="フッター プレースホルダー 3"/>
          <p:cNvSpPr>
            <a:spLocks noGrp="1"/>
          </p:cNvSpPr>
          <p:nvPr>
            <p:ph type="ftr" sz="quarter" idx="2"/>
          </p:nvPr>
        </p:nvSpPr>
        <p:spPr>
          <a:xfrm>
            <a:off x="1" y="6743103"/>
            <a:ext cx="4434999" cy="356197"/>
          </a:xfrm>
          <a:prstGeom prst="rect">
            <a:avLst/>
          </a:prstGeom>
        </p:spPr>
        <p:txBody>
          <a:bodyPr vert="horz" lIns="94314" tIns="47157" rIns="94314" bIns="4715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797245" y="6743103"/>
            <a:ext cx="4434999" cy="356197"/>
          </a:xfrm>
          <a:prstGeom prst="rect">
            <a:avLst/>
          </a:prstGeom>
        </p:spPr>
        <p:txBody>
          <a:bodyPr vert="horz" lIns="94314" tIns="47157" rIns="94314" bIns="47157" rtlCol="0" anchor="b"/>
          <a:lstStyle>
            <a:lvl1pPr algn="r">
              <a:defRPr sz="1200"/>
            </a:lvl1pPr>
          </a:lstStyle>
          <a:p>
            <a:fld id="{1C64F07A-1633-4594-8CF1-FA9E01CD154F}" type="slidenum">
              <a:rPr kumimoji="1" lang="ja-JP" altLang="en-US" smtClean="0"/>
              <a:t>‹#›</a:t>
            </a:fld>
            <a:endParaRPr kumimoji="1" lang="ja-JP" altLang="en-US"/>
          </a:p>
        </p:txBody>
      </p:sp>
    </p:spTree>
    <p:extLst>
      <p:ext uri="{BB962C8B-B14F-4D97-AF65-F5344CB8AC3E}">
        <p14:creationId xmlns:p14="http://schemas.microsoft.com/office/powerpoint/2010/main" val="897850000"/>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traceGroup>
    <inkml:annotationXML>
      <emma:emma xmlns:emma="http://www.w3.org/2003/04/emma" version="1.0">
        <emma:interpretation id="{BD286699-2463-4213-ADC9-8255E9A4B732}" emma:medium="tactile" emma:mode="ink">
          <msink:context xmlns:msink="http://schemas.microsoft.com/ink/2010/main" type="writingRegion" rotatedBoundingBox="29746,5973 29829,11457 26893,11501 26810,6017"/>
        </emma:interpretation>
      </emma:emma>
    </inkml:annotationXML>
  </inkml:traceGroup>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24T13:52:01.605"/>
    </inkml:context>
    <inkml:brush xml:id="br0">
      <inkml:brushProperty name="width" value="0.03969" units="cm"/>
      <inkml:brushProperty name="height" value="0.03969" units="cm"/>
      <inkml:brushProperty name="color" value="#ED1C24"/>
    </inkml:brush>
  </inkml:definitions>
  <inkml:trace contextRef="#ctx0" brushRef="#br0">22702 10888 128,'0'27'0</inkml:trace>
</inkml:ink>
</file>

<file path=ppt/ink/ink11.xml><?xml version="1.0" encoding="utf-8"?>
<inkml:ink xmlns:inkml="http://www.w3.org/2003/InkML">
  <inkml:definitions/>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24T13:52:01.605"/>
    </inkml:context>
    <inkml:brush xml:id="br0">
      <inkml:brushProperty name="width" value="0.03969" units="cm"/>
      <inkml:brushProperty name="height" value="0.03969" units="cm"/>
      <inkml:brushProperty name="color" value="#ED1C24"/>
    </inkml:brush>
  </inkml:definitions>
  <inkml:trace contextRef="#ctx0" brushRef="#br0">22702 10888 128,'0'27'0</inkml:trace>
</inkml:ink>
</file>

<file path=ppt/ink/ink13.xml><?xml version="1.0" encoding="utf-8"?>
<inkml:ink xmlns:inkml="http://www.w3.org/2003/InkML">
  <inkml:definitions/>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24T13:52:01.605"/>
    </inkml:context>
    <inkml:brush xml:id="br0">
      <inkml:brushProperty name="width" value="0.03969" units="cm"/>
      <inkml:brushProperty name="height" value="0.03969" units="cm"/>
      <inkml:brushProperty name="color" value="#ED1C24"/>
    </inkml:brush>
  </inkml:definitions>
  <inkml:trace contextRef="#ctx0" brushRef="#br0">22702 10888 128,'0'27'0</inkml:trace>
</inkml:ink>
</file>

<file path=ppt/ink/ink15.xml><?xml version="1.0" encoding="utf-8"?>
<inkml:ink xmlns:inkml="http://www.w3.org/2003/InkML">
  <inkml:definitions/>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24T13:52:01.605"/>
    </inkml:context>
    <inkml:brush xml:id="br0">
      <inkml:brushProperty name="width" value="0.03969" units="cm"/>
      <inkml:brushProperty name="height" value="0.03969" units="cm"/>
      <inkml:brushProperty name="color" value="#ED1C24"/>
    </inkml:brush>
  </inkml:definitions>
  <inkml:trace contextRef="#ctx0" brushRef="#br0">22702 10888 128,'0'27'0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24T13:52:01.605"/>
    </inkml:context>
    <inkml:brush xml:id="br0">
      <inkml:brushProperty name="width" value="0.03969" units="cm"/>
      <inkml:brushProperty name="height" value="0.03969" units="cm"/>
      <inkml:brushProperty name="color" value="#ED1C24"/>
    </inkml:brush>
  </inkml:definitions>
  <inkml:traceGroup>
    <inkml:annotationXML>
      <emma:emma xmlns:emma="http://www.w3.org/2003/04/emma" version="1.0">
        <emma:interpretation id="{213E652A-CBCE-48E1-B351-C2B3E079685E}" emma:medium="tactile" emma:mode="ink">
          <msink:context xmlns:msink="http://schemas.microsoft.com/ink/2010/main" type="inkDrawing" rotatedBoundingBox="27847,10371 27847,10398 27832,10398 27832,10371" shapeName="Other"/>
        </emma:interpretation>
      </emma:emma>
    </inkml:annotationXML>
    <inkml:trace contextRef="#ctx0" brushRef="#br0">22702 10888 128,'0'27'0</inkml:trace>
  </inkml:traceGroup>
</inkml:ink>
</file>

<file path=ppt/ink/ink3.xml><?xml version="1.0" encoding="utf-8"?>
<inkml:ink xmlns:inkml="http://www.w3.org/2003/InkML">
  <inkml:definitions/>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24T13:52:01.605"/>
    </inkml:context>
    <inkml:brush xml:id="br0">
      <inkml:brushProperty name="width" value="0.03969" units="cm"/>
      <inkml:brushProperty name="height" value="0.03969" units="cm"/>
      <inkml:brushProperty name="color" value="#ED1C24"/>
    </inkml:brush>
  </inkml:definitions>
  <inkml:trace contextRef="#ctx0" brushRef="#br0">22702 10888 128,'0'27'0</inkml:trace>
</inkml:ink>
</file>

<file path=ppt/ink/ink5.xml><?xml version="1.0" encoding="utf-8"?>
<inkml:ink xmlns:inkml="http://www.w3.org/2003/InkML">
  <inkml:definitions/>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24T13:52:01.605"/>
    </inkml:context>
    <inkml:brush xml:id="br0">
      <inkml:brushProperty name="width" value="0.03969" units="cm"/>
      <inkml:brushProperty name="height" value="0.03969" units="cm"/>
      <inkml:brushProperty name="color" value="#ED1C24"/>
    </inkml:brush>
  </inkml:definitions>
  <inkml:trace contextRef="#ctx0" brushRef="#br0">22702 10888 128,'0'27'0</inkml:trace>
</inkml:ink>
</file>

<file path=ppt/ink/ink7.xml><?xml version="1.0" encoding="utf-8"?>
<inkml:ink xmlns:inkml="http://www.w3.org/2003/InkML">
  <inkml:definitions/>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24T13:52:01.605"/>
    </inkml:context>
    <inkml:brush xml:id="br0">
      <inkml:brushProperty name="width" value="0.03969" units="cm"/>
      <inkml:brushProperty name="height" value="0.03969" units="cm"/>
      <inkml:brushProperty name="color" value="#ED1C24"/>
    </inkml:brush>
  </inkml:definitions>
  <inkml:trace contextRef="#ctx0" brushRef="#br0">22702 10888 128,'0'27'0</inkml:trace>
</inkml:ink>
</file>

<file path=ppt/ink/ink9.xml><?xml version="1.0" encoding="utf-8"?>
<inkml:ink xmlns:inkml="http://www.w3.org/2003/InkML">
  <inkml:definitions/>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4"/>
            <a:ext cx="4434999" cy="356198"/>
          </a:xfrm>
          <a:prstGeom prst="rect">
            <a:avLst/>
          </a:prstGeom>
        </p:spPr>
        <p:txBody>
          <a:bodyPr vert="horz" lIns="94314" tIns="47157" rIns="94314" bIns="47157" rtlCol="0"/>
          <a:lstStyle>
            <a:lvl1pPr algn="l">
              <a:defRPr sz="1200"/>
            </a:lvl1pPr>
          </a:lstStyle>
          <a:p>
            <a:endParaRPr kumimoji="1" lang="ja-JP" altLang="en-US"/>
          </a:p>
        </p:txBody>
      </p:sp>
      <p:sp>
        <p:nvSpPr>
          <p:cNvPr id="3" name="日付プレースホルダー 2"/>
          <p:cNvSpPr>
            <a:spLocks noGrp="1"/>
          </p:cNvSpPr>
          <p:nvPr>
            <p:ph type="dt" idx="1"/>
          </p:nvPr>
        </p:nvSpPr>
        <p:spPr>
          <a:xfrm>
            <a:off x="5797245" y="4"/>
            <a:ext cx="4434999" cy="356198"/>
          </a:xfrm>
          <a:prstGeom prst="rect">
            <a:avLst/>
          </a:prstGeom>
        </p:spPr>
        <p:txBody>
          <a:bodyPr vert="horz" lIns="94314" tIns="47157" rIns="94314" bIns="47157" rtlCol="0"/>
          <a:lstStyle>
            <a:lvl1pPr algn="r">
              <a:defRPr sz="1200"/>
            </a:lvl1pPr>
          </a:lstStyle>
          <a:p>
            <a:fld id="{019EDF16-1B00-484A-A4E7-05687DEE058A}" type="datetimeFigureOut">
              <a:rPr kumimoji="1" lang="ja-JP" altLang="en-US" smtClean="0"/>
              <a:t>2017/5/28</a:t>
            </a:fld>
            <a:endParaRPr kumimoji="1" lang="ja-JP" altLang="en-US"/>
          </a:p>
        </p:txBody>
      </p:sp>
      <p:sp>
        <p:nvSpPr>
          <p:cNvPr id="4" name="スライド イメージ プレースホルダー 3"/>
          <p:cNvSpPr>
            <a:spLocks noGrp="1" noRot="1" noChangeAspect="1"/>
          </p:cNvSpPr>
          <p:nvPr>
            <p:ph type="sldImg" idx="2"/>
          </p:nvPr>
        </p:nvSpPr>
        <p:spPr>
          <a:xfrm>
            <a:off x="2989263" y="887413"/>
            <a:ext cx="4257675" cy="2395537"/>
          </a:xfrm>
          <a:prstGeom prst="rect">
            <a:avLst/>
          </a:prstGeom>
          <a:noFill/>
          <a:ln w="12700">
            <a:solidFill>
              <a:prstClr val="black"/>
            </a:solidFill>
          </a:ln>
        </p:spPr>
        <p:txBody>
          <a:bodyPr vert="horz" lIns="94314" tIns="47157" rIns="94314" bIns="47157" rtlCol="0" anchor="ctr"/>
          <a:lstStyle/>
          <a:p>
            <a:endParaRPr lang="ja-JP" altLang="en-US"/>
          </a:p>
        </p:txBody>
      </p:sp>
      <p:sp>
        <p:nvSpPr>
          <p:cNvPr id="5" name="ノート プレースホルダー 4"/>
          <p:cNvSpPr>
            <a:spLocks noGrp="1"/>
          </p:cNvSpPr>
          <p:nvPr>
            <p:ph type="body" sz="quarter" idx="3"/>
          </p:nvPr>
        </p:nvSpPr>
        <p:spPr>
          <a:xfrm>
            <a:off x="1023462" y="3416538"/>
            <a:ext cx="8187690" cy="2795350"/>
          </a:xfrm>
          <a:prstGeom prst="rect">
            <a:avLst/>
          </a:prstGeom>
        </p:spPr>
        <p:txBody>
          <a:bodyPr vert="horz" lIns="94314" tIns="47157" rIns="94314" bIns="4715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6743103"/>
            <a:ext cx="4434999" cy="356197"/>
          </a:xfrm>
          <a:prstGeom prst="rect">
            <a:avLst/>
          </a:prstGeom>
        </p:spPr>
        <p:txBody>
          <a:bodyPr vert="horz" lIns="94314" tIns="47157" rIns="94314" bIns="4715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797245" y="6743103"/>
            <a:ext cx="4434999" cy="356197"/>
          </a:xfrm>
          <a:prstGeom prst="rect">
            <a:avLst/>
          </a:prstGeom>
        </p:spPr>
        <p:txBody>
          <a:bodyPr vert="horz" lIns="94314" tIns="47157" rIns="94314" bIns="47157" rtlCol="0" anchor="b"/>
          <a:lstStyle>
            <a:lvl1pPr algn="r">
              <a:defRPr sz="1200"/>
            </a:lvl1pPr>
          </a:lstStyle>
          <a:p>
            <a:fld id="{B90E70C3-4D11-4DAD-8074-9789478D192E}" type="slidenum">
              <a:rPr kumimoji="1" lang="ja-JP" altLang="en-US" smtClean="0"/>
              <a:t>‹#›</a:t>
            </a:fld>
            <a:endParaRPr kumimoji="1" lang="ja-JP" altLang="en-US"/>
          </a:p>
        </p:txBody>
      </p:sp>
    </p:spTree>
    <p:extLst>
      <p:ext uri="{BB962C8B-B14F-4D97-AF65-F5344CB8AC3E}">
        <p14:creationId xmlns:p14="http://schemas.microsoft.com/office/powerpoint/2010/main" val="295869540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90E70C3-4D11-4DAD-8074-9789478D192E}" type="slidenum">
              <a:rPr kumimoji="1" lang="ja-JP" altLang="en-US" smtClean="0"/>
              <a:t>2</a:t>
            </a:fld>
            <a:endParaRPr kumimoji="1" lang="ja-JP" altLang="en-US"/>
          </a:p>
        </p:txBody>
      </p:sp>
    </p:spTree>
    <p:extLst>
      <p:ext uri="{BB962C8B-B14F-4D97-AF65-F5344CB8AC3E}">
        <p14:creationId xmlns:p14="http://schemas.microsoft.com/office/powerpoint/2010/main" val="20989228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ja-JP" altLang="en-US"/>
              <a:t>マスター タイトルの書式設定</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0830C47-2193-47AE-8F6E-A2A29BEE186A}" type="datetime1">
              <a:rPr kumimoji="1" lang="ja-JP" altLang="en-US" smtClean="0"/>
              <a:t>2017/5/28</a:t>
            </a:fld>
            <a:endParaRPr kumimoji="1" lang="ja-JP" altLang="en-US"/>
          </a:p>
        </p:txBody>
      </p:sp>
      <p:sp>
        <p:nvSpPr>
          <p:cNvPr id="5" name="Footer Placeholder 4"/>
          <p:cNvSpPr>
            <a:spLocks noGrp="1"/>
          </p:cNvSpPr>
          <p:nvPr>
            <p:ph type="ftr" sz="quarter" idx="11"/>
          </p:nvPr>
        </p:nvSpPr>
        <p:spPr/>
        <p:txBody>
          <a:bodyPr/>
          <a:lstStyle/>
          <a:p>
            <a:r>
              <a:rPr kumimoji="1" lang="ja-JP" altLang="en-US"/>
              <a:t>渡辺隆行「ユーザ中心の</a:t>
            </a:r>
            <a:r>
              <a:rPr kumimoji="1" lang="en-US" altLang="ja-JP"/>
              <a:t>Web</a:t>
            </a:r>
            <a:r>
              <a:rPr kumimoji="1" lang="ja-JP" altLang="en-US"/>
              <a:t>アクセシビリティをデザインする」（</a:t>
            </a:r>
            <a:r>
              <a:rPr kumimoji="1" lang="en-US" altLang="ja-JP"/>
              <a:t>2017</a:t>
            </a:r>
            <a:r>
              <a:rPr kumimoji="1" lang="ja-JP" altLang="en-US"/>
              <a:t>年</a:t>
            </a:r>
            <a:r>
              <a:rPr kumimoji="1" lang="en-US" altLang="ja-JP"/>
              <a:t>5</a:t>
            </a:r>
            <a:r>
              <a:rPr kumimoji="1" lang="ja-JP" altLang="en-US"/>
              <a:t>月</a:t>
            </a:r>
            <a:r>
              <a:rPr kumimoji="1" lang="en-US" altLang="ja-JP"/>
              <a:t>26</a:t>
            </a:r>
            <a:r>
              <a:rPr kumimoji="1" lang="ja-JP" altLang="en-US"/>
              <a:t>日，</a:t>
            </a:r>
            <a:r>
              <a:rPr kumimoji="1" lang="en-US" altLang="ja-JP"/>
              <a:t>JWAC</a:t>
            </a:r>
            <a:r>
              <a:rPr kumimoji="1" lang="ja-JP" altLang="en-US"/>
              <a:t>）</a:t>
            </a:r>
          </a:p>
        </p:txBody>
      </p:sp>
      <p:sp>
        <p:nvSpPr>
          <p:cNvPr id="6" name="Slide Number Placeholder 5"/>
          <p:cNvSpPr>
            <a:spLocks noGrp="1"/>
          </p:cNvSpPr>
          <p:nvPr>
            <p:ph type="sldNum" sz="quarter" idx="12"/>
          </p:nvPr>
        </p:nvSpPr>
        <p:spPr/>
        <p:txBody>
          <a:bodyPr/>
          <a:lstStyle/>
          <a:p>
            <a:fld id="{B37E87B4-A22B-40F9-8AA7-77DD401120BD}" type="slidenum">
              <a:rPr kumimoji="1" lang="ja-JP" altLang="en-US" smtClean="0"/>
              <a:t>‹#›</a:t>
            </a:fld>
            <a:endParaRPr kumimoji="1" lang="ja-JP" altLang="en-US"/>
          </a:p>
        </p:txBody>
      </p:sp>
    </p:spTree>
    <p:extLst>
      <p:ext uri="{BB962C8B-B14F-4D97-AF65-F5344CB8AC3E}">
        <p14:creationId xmlns:p14="http://schemas.microsoft.com/office/powerpoint/2010/main" val="2268464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593160C-41FF-4E3E-B0FB-E168329A0D18}" type="datetime1">
              <a:rPr kumimoji="1" lang="ja-JP" altLang="en-US" smtClean="0"/>
              <a:t>2017/5/28</a:t>
            </a:fld>
            <a:endParaRPr kumimoji="1" lang="ja-JP" altLang="en-US"/>
          </a:p>
        </p:txBody>
      </p:sp>
      <p:sp>
        <p:nvSpPr>
          <p:cNvPr id="6" name="Footer Placeholder 5"/>
          <p:cNvSpPr>
            <a:spLocks noGrp="1"/>
          </p:cNvSpPr>
          <p:nvPr>
            <p:ph type="ftr" sz="quarter" idx="11"/>
          </p:nvPr>
        </p:nvSpPr>
        <p:spPr/>
        <p:txBody>
          <a:bodyPr/>
          <a:lstStyle/>
          <a:p>
            <a:r>
              <a:rPr kumimoji="1" lang="ja-JP" altLang="en-US"/>
              <a:t>渡辺隆行「ユーザ中心の</a:t>
            </a:r>
            <a:r>
              <a:rPr kumimoji="1" lang="en-US" altLang="ja-JP"/>
              <a:t>Web</a:t>
            </a:r>
            <a:r>
              <a:rPr kumimoji="1" lang="ja-JP" altLang="en-US"/>
              <a:t>アクセシビリティをデザインする」（</a:t>
            </a:r>
            <a:r>
              <a:rPr kumimoji="1" lang="en-US" altLang="ja-JP"/>
              <a:t>2017</a:t>
            </a:r>
            <a:r>
              <a:rPr kumimoji="1" lang="ja-JP" altLang="en-US"/>
              <a:t>年</a:t>
            </a:r>
            <a:r>
              <a:rPr kumimoji="1" lang="en-US" altLang="ja-JP"/>
              <a:t>5</a:t>
            </a:r>
            <a:r>
              <a:rPr kumimoji="1" lang="ja-JP" altLang="en-US"/>
              <a:t>月</a:t>
            </a:r>
            <a:r>
              <a:rPr kumimoji="1" lang="en-US" altLang="ja-JP"/>
              <a:t>26</a:t>
            </a:r>
            <a:r>
              <a:rPr kumimoji="1" lang="ja-JP" altLang="en-US"/>
              <a:t>日，</a:t>
            </a:r>
            <a:r>
              <a:rPr kumimoji="1" lang="en-US" altLang="ja-JP"/>
              <a:t>JWAC</a:t>
            </a:r>
            <a:r>
              <a:rPr kumimoji="1" lang="ja-JP" altLang="en-US"/>
              <a:t>）</a:t>
            </a:r>
          </a:p>
        </p:txBody>
      </p:sp>
      <p:sp>
        <p:nvSpPr>
          <p:cNvPr id="7" name="Slide Number Placeholder 6"/>
          <p:cNvSpPr>
            <a:spLocks noGrp="1"/>
          </p:cNvSpPr>
          <p:nvPr>
            <p:ph type="sldNum" sz="quarter" idx="12"/>
          </p:nvPr>
        </p:nvSpPr>
        <p:spPr/>
        <p:txBody>
          <a:bodyPr/>
          <a:lstStyle/>
          <a:p>
            <a:fld id="{B37E87B4-A22B-40F9-8AA7-77DD401120BD}" type="slidenum">
              <a:rPr kumimoji="1" lang="ja-JP" altLang="en-US" smtClean="0"/>
              <a:t>‹#›</a:t>
            </a:fld>
            <a:endParaRPr kumimoji="1" lang="ja-JP" altLang="en-US"/>
          </a:p>
        </p:txBody>
      </p:sp>
    </p:spTree>
    <p:extLst>
      <p:ext uri="{BB962C8B-B14F-4D97-AF65-F5344CB8AC3E}">
        <p14:creationId xmlns:p14="http://schemas.microsoft.com/office/powerpoint/2010/main" val="428157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02BFC19-1C10-4A8B-8B07-E758928E34FA}" type="datetime1">
              <a:rPr kumimoji="1" lang="ja-JP" altLang="en-US" smtClean="0"/>
              <a:t>2017/5/28</a:t>
            </a:fld>
            <a:endParaRPr kumimoji="1" lang="ja-JP" altLang="en-US"/>
          </a:p>
        </p:txBody>
      </p:sp>
      <p:sp>
        <p:nvSpPr>
          <p:cNvPr id="6" name="Footer Placeholder 5"/>
          <p:cNvSpPr>
            <a:spLocks noGrp="1"/>
          </p:cNvSpPr>
          <p:nvPr>
            <p:ph type="ftr" sz="quarter" idx="11"/>
          </p:nvPr>
        </p:nvSpPr>
        <p:spPr/>
        <p:txBody>
          <a:bodyPr/>
          <a:lstStyle/>
          <a:p>
            <a:r>
              <a:rPr kumimoji="1" lang="ja-JP" altLang="en-US"/>
              <a:t>渡辺隆行「ユーザ中心の</a:t>
            </a:r>
            <a:r>
              <a:rPr kumimoji="1" lang="en-US" altLang="ja-JP"/>
              <a:t>Web</a:t>
            </a:r>
            <a:r>
              <a:rPr kumimoji="1" lang="ja-JP" altLang="en-US"/>
              <a:t>アクセシビリティをデザインする」（</a:t>
            </a:r>
            <a:r>
              <a:rPr kumimoji="1" lang="en-US" altLang="ja-JP"/>
              <a:t>2017</a:t>
            </a:r>
            <a:r>
              <a:rPr kumimoji="1" lang="ja-JP" altLang="en-US"/>
              <a:t>年</a:t>
            </a:r>
            <a:r>
              <a:rPr kumimoji="1" lang="en-US" altLang="ja-JP"/>
              <a:t>5</a:t>
            </a:r>
            <a:r>
              <a:rPr kumimoji="1" lang="ja-JP" altLang="en-US"/>
              <a:t>月</a:t>
            </a:r>
            <a:r>
              <a:rPr kumimoji="1" lang="en-US" altLang="ja-JP"/>
              <a:t>26</a:t>
            </a:r>
            <a:r>
              <a:rPr kumimoji="1" lang="ja-JP" altLang="en-US"/>
              <a:t>日，</a:t>
            </a:r>
            <a:r>
              <a:rPr kumimoji="1" lang="en-US" altLang="ja-JP"/>
              <a:t>JWAC</a:t>
            </a:r>
            <a:r>
              <a:rPr kumimoji="1" lang="ja-JP" altLang="en-US"/>
              <a:t>）</a:t>
            </a:r>
          </a:p>
        </p:txBody>
      </p:sp>
      <p:sp>
        <p:nvSpPr>
          <p:cNvPr id="7" name="Slide Number Placeholder 6"/>
          <p:cNvSpPr>
            <a:spLocks noGrp="1"/>
          </p:cNvSpPr>
          <p:nvPr>
            <p:ph type="sldNum" sz="quarter" idx="12"/>
          </p:nvPr>
        </p:nvSpPr>
        <p:spPr/>
        <p:txBody>
          <a:bodyPr/>
          <a:lstStyle/>
          <a:p>
            <a:fld id="{B37E87B4-A22B-40F9-8AA7-77DD401120BD}" type="slidenum">
              <a:rPr kumimoji="1" lang="ja-JP" altLang="en-US" smtClean="0"/>
              <a:t>‹#›</a:t>
            </a:fld>
            <a:endParaRPr kumimoji="1" lang="ja-JP" altLang="en-US"/>
          </a:p>
        </p:txBody>
      </p:sp>
    </p:spTree>
    <p:extLst>
      <p:ext uri="{BB962C8B-B14F-4D97-AF65-F5344CB8AC3E}">
        <p14:creationId xmlns:p14="http://schemas.microsoft.com/office/powerpoint/2010/main" val="3123996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C9A434D-2079-4424-9849-2AC29BD6BA7A}" type="datetime1">
              <a:rPr kumimoji="1" lang="ja-JP" altLang="en-US" smtClean="0"/>
              <a:t>2017/5/28</a:t>
            </a:fld>
            <a:endParaRPr kumimoji="1" lang="ja-JP" altLang="en-US"/>
          </a:p>
        </p:txBody>
      </p:sp>
      <p:sp>
        <p:nvSpPr>
          <p:cNvPr id="6" name="Footer Placeholder 5"/>
          <p:cNvSpPr>
            <a:spLocks noGrp="1"/>
          </p:cNvSpPr>
          <p:nvPr>
            <p:ph type="ftr" sz="quarter" idx="11"/>
          </p:nvPr>
        </p:nvSpPr>
        <p:spPr/>
        <p:txBody>
          <a:bodyPr/>
          <a:lstStyle/>
          <a:p>
            <a:r>
              <a:rPr kumimoji="1" lang="ja-JP" altLang="en-US"/>
              <a:t>渡辺隆行「ユーザ中心の</a:t>
            </a:r>
            <a:r>
              <a:rPr kumimoji="1" lang="en-US" altLang="ja-JP"/>
              <a:t>Web</a:t>
            </a:r>
            <a:r>
              <a:rPr kumimoji="1" lang="ja-JP" altLang="en-US"/>
              <a:t>アクセシビリティをデザインする」（</a:t>
            </a:r>
            <a:r>
              <a:rPr kumimoji="1" lang="en-US" altLang="ja-JP"/>
              <a:t>2017</a:t>
            </a:r>
            <a:r>
              <a:rPr kumimoji="1" lang="ja-JP" altLang="en-US"/>
              <a:t>年</a:t>
            </a:r>
            <a:r>
              <a:rPr kumimoji="1" lang="en-US" altLang="ja-JP"/>
              <a:t>5</a:t>
            </a:r>
            <a:r>
              <a:rPr kumimoji="1" lang="ja-JP" altLang="en-US"/>
              <a:t>月</a:t>
            </a:r>
            <a:r>
              <a:rPr kumimoji="1" lang="en-US" altLang="ja-JP"/>
              <a:t>26</a:t>
            </a:r>
            <a:r>
              <a:rPr kumimoji="1" lang="ja-JP" altLang="en-US"/>
              <a:t>日，</a:t>
            </a:r>
            <a:r>
              <a:rPr kumimoji="1" lang="en-US" altLang="ja-JP"/>
              <a:t>JWAC</a:t>
            </a:r>
            <a:r>
              <a:rPr kumimoji="1" lang="ja-JP" altLang="en-US"/>
              <a:t>）</a:t>
            </a:r>
          </a:p>
        </p:txBody>
      </p:sp>
      <p:sp>
        <p:nvSpPr>
          <p:cNvPr id="7" name="Slide Number Placeholder 6"/>
          <p:cNvSpPr>
            <a:spLocks noGrp="1"/>
          </p:cNvSpPr>
          <p:nvPr>
            <p:ph type="sldNum" sz="quarter" idx="12"/>
          </p:nvPr>
        </p:nvSpPr>
        <p:spPr/>
        <p:txBody>
          <a:bodyPr/>
          <a:lstStyle/>
          <a:p>
            <a:fld id="{B37E87B4-A22B-40F9-8AA7-77DD401120BD}" type="slidenum">
              <a:rPr kumimoji="1" lang="ja-JP" altLang="en-US" smtClean="0"/>
              <a:t>‹#›</a:t>
            </a:fld>
            <a:endParaRPr kumimoji="1" lang="ja-JP" alt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35120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55FDA64-45DD-4A2D-B2EA-7CBB9F052E78}" type="datetime1">
              <a:rPr kumimoji="1" lang="ja-JP" altLang="en-US" smtClean="0"/>
              <a:t>2017/5/28</a:t>
            </a:fld>
            <a:endParaRPr kumimoji="1" lang="ja-JP" altLang="en-US"/>
          </a:p>
        </p:txBody>
      </p:sp>
      <p:sp>
        <p:nvSpPr>
          <p:cNvPr id="6" name="Footer Placeholder 5"/>
          <p:cNvSpPr>
            <a:spLocks noGrp="1"/>
          </p:cNvSpPr>
          <p:nvPr>
            <p:ph type="ftr" sz="quarter" idx="11"/>
          </p:nvPr>
        </p:nvSpPr>
        <p:spPr/>
        <p:txBody>
          <a:bodyPr/>
          <a:lstStyle/>
          <a:p>
            <a:r>
              <a:rPr kumimoji="1" lang="ja-JP" altLang="en-US"/>
              <a:t>渡辺隆行「ユーザ中心の</a:t>
            </a:r>
            <a:r>
              <a:rPr kumimoji="1" lang="en-US" altLang="ja-JP"/>
              <a:t>Web</a:t>
            </a:r>
            <a:r>
              <a:rPr kumimoji="1" lang="ja-JP" altLang="en-US"/>
              <a:t>アクセシビリティをデザインする」（</a:t>
            </a:r>
            <a:r>
              <a:rPr kumimoji="1" lang="en-US" altLang="ja-JP"/>
              <a:t>2017</a:t>
            </a:r>
            <a:r>
              <a:rPr kumimoji="1" lang="ja-JP" altLang="en-US"/>
              <a:t>年</a:t>
            </a:r>
            <a:r>
              <a:rPr kumimoji="1" lang="en-US" altLang="ja-JP"/>
              <a:t>5</a:t>
            </a:r>
            <a:r>
              <a:rPr kumimoji="1" lang="ja-JP" altLang="en-US"/>
              <a:t>月</a:t>
            </a:r>
            <a:r>
              <a:rPr kumimoji="1" lang="en-US" altLang="ja-JP"/>
              <a:t>26</a:t>
            </a:r>
            <a:r>
              <a:rPr kumimoji="1" lang="ja-JP" altLang="en-US"/>
              <a:t>日，</a:t>
            </a:r>
            <a:r>
              <a:rPr kumimoji="1" lang="en-US" altLang="ja-JP"/>
              <a:t>JWAC</a:t>
            </a:r>
            <a:r>
              <a:rPr kumimoji="1" lang="ja-JP" altLang="en-US"/>
              <a:t>）</a:t>
            </a:r>
          </a:p>
        </p:txBody>
      </p:sp>
      <p:sp>
        <p:nvSpPr>
          <p:cNvPr id="7" name="Slide Number Placeholder 6"/>
          <p:cNvSpPr>
            <a:spLocks noGrp="1"/>
          </p:cNvSpPr>
          <p:nvPr>
            <p:ph type="sldNum" sz="quarter" idx="12"/>
          </p:nvPr>
        </p:nvSpPr>
        <p:spPr/>
        <p:txBody>
          <a:bodyPr/>
          <a:lstStyle/>
          <a:p>
            <a:fld id="{B37E87B4-A22B-40F9-8AA7-77DD401120BD}" type="slidenum">
              <a:rPr kumimoji="1" lang="ja-JP" altLang="en-US" smtClean="0"/>
              <a:t>‹#›</a:t>
            </a:fld>
            <a:endParaRPr kumimoji="1" lang="ja-JP" altLang="en-US"/>
          </a:p>
        </p:txBody>
      </p:sp>
    </p:spTree>
    <p:extLst>
      <p:ext uri="{BB962C8B-B14F-4D97-AF65-F5344CB8AC3E}">
        <p14:creationId xmlns:p14="http://schemas.microsoft.com/office/powerpoint/2010/main" val="1542958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5E9DDD7F-0C25-4BF7-B3EF-81492912FB2C}" type="datetime1">
              <a:rPr kumimoji="1" lang="ja-JP" altLang="en-US" smtClean="0"/>
              <a:t>2017/5/28</a:t>
            </a:fld>
            <a:endParaRPr kumimoji="1" lang="ja-JP" altLang="en-US"/>
          </a:p>
        </p:txBody>
      </p:sp>
      <p:sp>
        <p:nvSpPr>
          <p:cNvPr id="4" name="Footer Placeholder 3"/>
          <p:cNvSpPr>
            <a:spLocks noGrp="1"/>
          </p:cNvSpPr>
          <p:nvPr>
            <p:ph type="ftr" sz="quarter" idx="11"/>
          </p:nvPr>
        </p:nvSpPr>
        <p:spPr/>
        <p:txBody>
          <a:bodyPr/>
          <a:lstStyle/>
          <a:p>
            <a:r>
              <a:rPr kumimoji="1" lang="ja-JP" altLang="en-US"/>
              <a:t>渡辺隆行「ユーザ中心の</a:t>
            </a:r>
            <a:r>
              <a:rPr kumimoji="1" lang="en-US" altLang="ja-JP"/>
              <a:t>Web</a:t>
            </a:r>
            <a:r>
              <a:rPr kumimoji="1" lang="ja-JP" altLang="en-US"/>
              <a:t>アクセシビリティをデザインする」（</a:t>
            </a:r>
            <a:r>
              <a:rPr kumimoji="1" lang="en-US" altLang="ja-JP"/>
              <a:t>2017</a:t>
            </a:r>
            <a:r>
              <a:rPr kumimoji="1" lang="ja-JP" altLang="en-US"/>
              <a:t>年</a:t>
            </a:r>
            <a:r>
              <a:rPr kumimoji="1" lang="en-US" altLang="ja-JP"/>
              <a:t>5</a:t>
            </a:r>
            <a:r>
              <a:rPr kumimoji="1" lang="ja-JP" altLang="en-US"/>
              <a:t>月</a:t>
            </a:r>
            <a:r>
              <a:rPr kumimoji="1" lang="en-US" altLang="ja-JP"/>
              <a:t>26</a:t>
            </a:r>
            <a:r>
              <a:rPr kumimoji="1" lang="ja-JP" altLang="en-US"/>
              <a:t>日，</a:t>
            </a:r>
            <a:r>
              <a:rPr kumimoji="1" lang="en-US" altLang="ja-JP"/>
              <a:t>JWAC</a:t>
            </a:r>
            <a:r>
              <a:rPr kumimoji="1" lang="ja-JP" altLang="en-US"/>
              <a:t>）</a:t>
            </a:r>
          </a:p>
        </p:txBody>
      </p:sp>
      <p:sp>
        <p:nvSpPr>
          <p:cNvPr id="5" name="Slide Number Placeholder 4"/>
          <p:cNvSpPr>
            <a:spLocks noGrp="1"/>
          </p:cNvSpPr>
          <p:nvPr>
            <p:ph type="sldNum" sz="quarter" idx="12"/>
          </p:nvPr>
        </p:nvSpPr>
        <p:spPr/>
        <p:txBody>
          <a:bodyPr/>
          <a:lstStyle/>
          <a:p>
            <a:fld id="{B37E87B4-A22B-40F9-8AA7-77DD401120BD}" type="slidenum">
              <a:rPr kumimoji="1" lang="ja-JP" altLang="en-US" smtClean="0"/>
              <a:t>‹#›</a:t>
            </a:fld>
            <a:endParaRPr kumimoji="1" lang="ja-JP" altLang="en-US"/>
          </a:p>
        </p:txBody>
      </p:sp>
    </p:spTree>
    <p:extLst>
      <p:ext uri="{BB962C8B-B14F-4D97-AF65-F5344CB8AC3E}">
        <p14:creationId xmlns:p14="http://schemas.microsoft.com/office/powerpoint/2010/main" val="9515365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6D277E4D-5437-4D08-9906-4D9488304A85}" type="datetime1">
              <a:rPr kumimoji="1" lang="ja-JP" altLang="en-US" smtClean="0"/>
              <a:t>2017/5/28</a:t>
            </a:fld>
            <a:endParaRPr kumimoji="1" lang="ja-JP" altLang="en-US"/>
          </a:p>
        </p:txBody>
      </p:sp>
      <p:sp>
        <p:nvSpPr>
          <p:cNvPr id="4" name="Footer Placeholder 3"/>
          <p:cNvSpPr>
            <a:spLocks noGrp="1"/>
          </p:cNvSpPr>
          <p:nvPr>
            <p:ph type="ftr" sz="quarter" idx="11"/>
          </p:nvPr>
        </p:nvSpPr>
        <p:spPr/>
        <p:txBody>
          <a:bodyPr/>
          <a:lstStyle/>
          <a:p>
            <a:r>
              <a:rPr kumimoji="1" lang="ja-JP" altLang="en-US"/>
              <a:t>渡辺隆行「ユーザ中心の</a:t>
            </a:r>
            <a:r>
              <a:rPr kumimoji="1" lang="en-US" altLang="ja-JP"/>
              <a:t>Web</a:t>
            </a:r>
            <a:r>
              <a:rPr kumimoji="1" lang="ja-JP" altLang="en-US"/>
              <a:t>アクセシビリティをデザインする」（</a:t>
            </a:r>
            <a:r>
              <a:rPr kumimoji="1" lang="en-US" altLang="ja-JP"/>
              <a:t>2017</a:t>
            </a:r>
            <a:r>
              <a:rPr kumimoji="1" lang="ja-JP" altLang="en-US"/>
              <a:t>年</a:t>
            </a:r>
            <a:r>
              <a:rPr kumimoji="1" lang="en-US" altLang="ja-JP"/>
              <a:t>5</a:t>
            </a:r>
            <a:r>
              <a:rPr kumimoji="1" lang="ja-JP" altLang="en-US"/>
              <a:t>月</a:t>
            </a:r>
            <a:r>
              <a:rPr kumimoji="1" lang="en-US" altLang="ja-JP"/>
              <a:t>26</a:t>
            </a:r>
            <a:r>
              <a:rPr kumimoji="1" lang="ja-JP" altLang="en-US"/>
              <a:t>日，</a:t>
            </a:r>
            <a:r>
              <a:rPr kumimoji="1" lang="en-US" altLang="ja-JP"/>
              <a:t>JWAC</a:t>
            </a:r>
            <a:r>
              <a:rPr kumimoji="1" lang="ja-JP" altLang="en-US"/>
              <a:t>）</a:t>
            </a:r>
          </a:p>
        </p:txBody>
      </p:sp>
      <p:sp>
        <p:nvSpPr>
          <p:cNvPr id="5" name="Slide Number Placeholder 4"/>
          <p:cNvSpPr>
            <a:spLocks noGrp="1"/>
          </p:cNvSpPr>
          <p:nvPr>
            <p:ph type="sldNum" sz="quarter" idx="12"/>
          </p:nvPr>
        </p:nvSpPr>
        <p:spPr/>
        <p:txBody>
          <a:bodyPr/>
          <a:lstStyle/>
          <a:p>
            <a:fld id="{B37E87B4-A22B-40F9-8AA7-77DD401120BD}" type="slidenum">
              <a:rPr kumimoji="1" lang="ja-JP" altLang="en-US" smtClean="0"/>
              <a:t>‹#›</a:t>
            </a:fld>
            <a:endParaRPr kumimoji="1" lang="ja-JP" altLang="en-US"/>
          </a:p>
        </p:txBody>
      </p:sp>
    </p:spTree>
    <p:extLst>
      <p:ext uri="{BB962C8B-B14F-4D97-AF65-F5344CB8AC3E}">
        <p14:creationId xmlns:p14="http://schemas.microsoft.com/office/powerpoint/2010/main" val="1928410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04E6EE1-1925-4BBB-91F7-682D48A28319}" type="datetime1">
              <a:rPr kumimoji="1" lang="ja-JP" altLang="en-US" smtClean="0"/>
              <a:t>2017/5/28</a:t>
            </a:fld>
            <a:endParaRPr kumimoji="1" lang="ja-JP" altLang="en-US"/>
          </a:p>
        </p:txBody>
      </p:sp>
      <p:sp>
        <p:nvSpPr>
          <p:cNvPr id="5" name="Footer Placeholder 4"/>
          <p:cNvSpPr>
            <a:spLocks noGrp="1"/>
          </p:cNvSpPr>
          <p:nvPr>
            <p:ph type="ftr" sz="quarter" idx="11"/>
          </p:nvPr>
        </p:nvSpPr>
        <p:spPr/>
        <p:txBody>
          <a:bodyPr/>
          <a:lstStyle/>
          <a:p>
            <a:r>
              <a:rPr kumimoji="1" lang="ja-JP" altLang="en-US"/>
              <a:t>渡辺隆行「ユーザ中心の</a:t>
            </a:r>
            <a:r>
              <a:rPr kumimoji="1" lang="en-US" altLang="ja-JP"/>
              <a:t>Web</a:t>
            </a:r>
            <a:r>
              <a:rPr kumimoji="1" lang="ja-JP" altLang="en-US"/>
              <a:t>アクセシビリティをデザインする」（</a:t>
            </a:r>
            <a:r>
              <a:rPr kumimoji="1" lang="en-US" altLang="ja-JP"/>
              <a:t>2017</a:t>
            </a:r>
            <a:r>
              <a:rPr kumimoji="1" lang="ja-JP" altLang="en-US"/>
              <a:t>年</a:t>
            </a:r>
            <a:r>
              <a:rPr kumimoji="1" lang="en-US" altLang="ja-JP"/>
              <a:t>5</a:t>
            </a:r>
            <a:r>
              <a:rPr kumimoji="1" lang="ja-JP" altLang="en-US"/>
              <a:t>月</a:t>
            </a:r>
            <a:r>
              <a:rPr kumimoji="1" lang="en-US" altLang="ja-JP"/>
              <a:t>26</a:t>
            </a:r>
            <a:r>
              <a:rPr kumimoji="1" lang="ja-JP" altLang="en-US"/>
              <a:t>日，</a:t>
            </a:r>
            <a:r>
              <a:rPr kumimoji="1" lang="en-US" altLang="ja-JP"/>
              <a:t>JWAC</a:t>
            </a:r>
            <a:r>
              <a:rPr kumimoji="1" lang="ja-JP" altLang="en-US"/>
              <a:t>）</a:t>
            </a:r>
          </a:p>
        </p:txBody>
      </p:sp>
      <p:sp>
        <p:nvSpPr>
          <p:cNvPr id="6" name="Slide Number Placeholder 5"/>
          <p:cNvSpPr>
            <a:spLocks noGrp="1"/>
          </p:cNvSpPr>
          <p:nvPr>
            <p:ph type="sldNum" sz="quarter" idx="12"/>
          </p:nvPr>
        </p:nvSpPr>
        <p:spPr/>
        <p:txBody>
          <a:bodyPr/>
          <a:lstStyle/>
          <a:p>
            <a:fld id="{B37E87B4-A22B-40F9-8AA7-77DD401120BD}" type="slidenum">
              <a:rPr kumimoji="1" lang="ja-JP" altLang="en-US" smtClean="0"/>
              <a:t>‹#›</a:t>
            </a:fld>
            <a:endParaRPr kumimoji="1" lang="ja-JP" altLang="en-US"/>
          </a:p>
        </p:txBody>
      </p:sp>
    </p:spTree>
    <p:extLst>
      <p:ext uri="{BB962C8B-B14F-4D97-AF65-F5344CB8AC3E}">
        <p14:creationId xmlns:p14="http://schemas.microsoft.com/office/powerpoint/2010/main" val="40033853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ja-JP" altLang="en-US"/>
              <a:t>マスター タイトルの書式設定</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8A64C50-2FFF-4D49-B993-1091BFCB7824}" type="datetime1">
              <a:rPr kumimoji="1" lang="ja-JP" altLang="en-US" smtClean="0"/>
              <a:t>2017/5/28</a:t>
            </a:fld>
            <a:endParaRPr kumimoji="1" lang="ja-JP" altLang="en-US"/>
          </a:p>
        </p:txBody>
      </p:sp>
      <p:sp>
        <p:nvSpPr>
          <p:cNvPr id="5" name="Footer Placeholder 4"/>
          <p:cNvSpPr>
            <a:spLocks noGrp="1"/>
          </p:cNvSpPr>
          <p:nvPr>
            <p:ph type="ftr" sz="quarter" idx="11"/>
          </p:nvPr>
        </p:nvSpPr>
        <p:spPr/>
        <p:txBody>
          <a:bodyPr/>
          <a:lstStyle/>
          <a:p>
            <a:r>
              <a:rPr kumimoji="1" lang="ja-JP" altLang="en-US"/>
              <a:t>渡辺隆行「ユーザ中心の</a:t>
            </a:r>
            <a:r>
              <a:rPr kumimoji="1" lang="en-US" altLang="ja-JP"/>
              <a:t>Web</a:t>
            </a:r>
            <a:r>
              <a:rPr kumimoji="1" lang="ja-JP" altLang="en-US"/>
              <a:t>アクセシビリティをデザインする」（</a:t>
            </a:r>
            <a:r>
              <a:rPr kumimoji="1" lang="en-US" altLang="ja-JP"/>
              <a:t>2017</a:t>
            </a:r>
            <a:r>
              <a:rPr kumimoji="1" lang="ja-JP" altLang="en-US"/>
              <a:t>年</a:t>
            </a:r>
            <a:r>
              <a:rPr kumimoji="1" lang="en-US" altLang="ja-JP"/>
              <a:t>5</a:t>
            </a:r>
            <a:r>
              <a:rPr kumimoji="1" lang="ja-JP" altLang="en-US"/>
              <a:t>月</a:t>
            </a:r>
            <a:r>
              <a:rPr kumimoji="1" lang="en-US" altLang="ja-JP"/>
              <a:t>26</a:t>
            </a:r>
            <a:r>
              <a:rPr kumimoji="1" lang="ja-JP" altLang="en-US"/>
              <a:t>日，</a:t>
            </a:r>
            <a:r>
              <a:rPr kumimoji="1" lang="en-US" altLang="ja-JP"/>
              <a:t>JWAC</a:t>
            </a:r>
            <a:r>
              <a:rPr kumimoji="1" lang="ja-JP" altLang="en-US"/>
              <a:t>）</a:t>
            </a:r>
          </a:p>
        </p:txBody>
      </p:sp>
      <p:sp>
        <p:nvSpPr>
          <p:cNvPr id="6" name="Slide Number Placeholder 5"/>
          <p:cNvSpPr>
            <a:spLocks noGrp="1"/>
          </p:cNvSpPr>
          <p:nvPr>
            <p:ph type="sldNum" sz="quarter" idx="12"/>
          </p:nvPr>
        </p:nvSpPr>
        <p:spPr/>
        <p:txBody>
          <a:bodyPr/>
          <a:lstStyle/>
          <a:p>
            <a:fld id="{B37E87B4-A22B-40F9-8AA7-77DD401120BD}" type="slidenum">
              <a:rPr kumimoji="1" lang="ja-JP" altLang="en-US" smtClean="0"/>
              <a:t>‹#›</a:t>
            </a:fld>
            <a:endParaRPr kumimoji="1" lang="ja-JP" altLang="en-US"/>
          </a:p>
        </p:txBody>
      </p:sp>
    </p:spTree>
    <p:extLst>
      <p:ext uri="{BB962C8B-B14F-4D97-AF65-F5344CB8AC3E}">
        <p14:creationId xmlns:p14="http://schemas.microsoft.com/office/powerpoint/2010/main" val="4133194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E50CCD8-6484-48C0-9FFA-A44C0A996C09}" type="datetime1">
              <a:rPr kumimoji="1" lang="ja-JP" altLang="en-US" smtClean="0"/>
              <a:t>2017/5/28</a:t>
            </a:fld>
            <a:endParaRPr kumimoji="1" lang="ja-JP" altLang="en-US"/>
          </a:p>
        </p:txBody>
      </p:sp>
      <p:sp>
        <p:nvSpPr>
          <p:cNvPr id="5" name="Footer Placeholder 4"/>
          <p:cNvSpPr>
            <a:spLocks noGrp="1"/>
          </p:cNvSpPr>
          <p:nvPr>
            <p:ph type="ftr" sz="quarter" idx="11"/>
          </p:nvPr>
        </p:nvSpPr>
        <p:spPr/>
        <p:txBody>
          <a:bodyPr/>
          <a:lstStyle/>
          <a:p>
            <a:r>
              <a:rPr kumimoji="1" lang="ja-JP" altLang="en-US"/>
              <a:t>渡辺隆行「ユーザ中心の</a:t>
            </a:r>
            <a:r>
              <a:rPr kumimoji="1" lang="en-US" altLang="ja-JP"/>
              <a:t>Web</a:t>
            </a:r>
            <a:r>
              <a:rPr kumimoji="1" lang="ja-JP" altLang="en-US"/>
              <a:t>アクセシビリティをデザインする」（</a:t>
            </a:r>
            <a:r>
              <a:rPr kumimoji="1" lang="en-US" altLang="ja-JP"/>
              <a:t>2017</a:t>
            </a:r>
            <a:r>
              <a:rPr kumimoji="1" lang="ja-JP" altLang="en-US"/>
              <a:t>年</a:t>
            </a:r>
            <a:r>
              <a:rPr kumimoji="1" lang="en-US" altLang="ja-JP"/>
              <a:t>5</a:t>
            </a:r>
            <a:r>
              <a:rPr kumimoji="1" lang="ja-JP" altLang="en-US"/>
              <a:t>月</a:t>
            </a:r>
            <a:r>
              <a:rPr kumimoji="1" lang="en-US" altLang="ja-JP"/>
              <a:t>26</a:t>
            </a:r>
            <a:r>
              <a:rPr kumimoji="1" lang="ja-JP" altLang="en-US"/>
              <a:t>日，</a:t>
            </a:r>
            <a:r>
              <a:rPr kumimoji="1" lang="en-US" altLang="ja-JP"/>
              <a:t>JWAC</a:t>
            </a:r>
            <a:r>
              <a:rPr kumimoji="1" lang="ja-JP" altLang="en-US"/>
              <a:t>）</a:t>
            </a:r>
          </a:p>
        </p:txBody>
      </p:sp>
      <p:sp>
        <p:nvSpPr>
          <p:cNvPr id="6" name="Slide Number Placeholder 5"/>
          <p:cNvSpPr>
            <a:spLocks noGrp="1"/>
          </p:cNvSpPr>
          <p:nvPr>
            <p:ph type="sldNum" sz="quarter" idx="12"/>
          </p:nvPr>
        </p:nvSpPr>
        <p:spPr>
          <a:xfrm>
            <a:off x="10513385" y="618517"/>
            <a:ext cx="764215" cy="365125"/>
          </a:xfrm>
        </p:spPr>
        <p:txBody>
          <a:bodyPr/>
          <a:lstStyle>
            <a:lvl1pPr>
              <a:defRPr sz="2000"/>
            </a:lvl1pPr>
          </a:lstStyle>
          <a:p>
            <a:fld id="{B37E87B4-A22B-40F9-8AA7-77DD401120BD}" type="slidenum">
              <a:rPr lang="ja-JP" altLang="en-US" smtClean="0"/>
              <a:pPr/>
              <a:t>‹#›</a:t>
            </a:fld>
            <a:endParaRPr lang="ja-JP" altLang="en-US" dirty="0"/>
          </a:p>
        </p:txBody>
      </p:sp>
    </p:spTree>
    <p:extLst>
      <p:ext uri="{BB962C8B-B14F-4D97-AF65-F5344CB8AC3E}">
        <p14:creationId xmlns:p14="http://schemas.microsoft.com/office/powerpoint/2010/main" val="1235642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F8088AD-AC6E-4EC8-9338-11420392CA67}" type="datetime1">
              <a:rPr kumimoji="1" lang="ja-JP" altLang="en-US" smtClean="0"/>
              <a:t>2017/5/28</a:t>
            </a:fld>
            <a:endParaRPr kumimoji="1" lang="ja-JP" altLang="en-US"/>
          </a:p>
        </p:txBody>
      </p:sp>
      <p:sp>
        <p:nvSpPr>
          <p:cNvPr id="5" name="Footer Placeholder 4"/>
          <p:cNvSpPr>
            <a:spLocks noGrp="1"/>
          </p:cNvSpPr>
          <p:nvPr>
            <p:ph type="ftr" sz="quarter" idx="11"/>
          </p:nvPr>
        </p:nvSpPr>
        <p:spPr/>
        <p:txBody>
          <a:bodyPr/>
          <a:lstStyle/>
          <a:p>
            <a:r>
              <a:rPr kumimoji="1" lang="ja-JP" altLang="en-US"/>
              <a:t>渡辺隆行「ユーザ中心の</a:t>
            </a:r>
            <a:r>
              <a:rPr kumimoji="1" lang="en-US" altLang="ja-JP"/>
              <a:t>Web</a:t>
            </a:r>
            <a:r>
              <a:rPr kumimoji="1" lang="ja-JP" altLang="en-US"/>
              <a:t>アクセシビリティをデザインする」（</a:t>
            </a:r>
            <a:r>
              <a:rPr kumimoji="1" lang="en-US" altLang="ja-JP"/>
              <a:t>2017</a:t>
            </a:r>
            <a:r>
              <a:rPr kumimoji="1" lang="ja-JP" altLang="en-US"/>
              <a:t>年</a:t>
            </a:r>
            <a:r>
              <a:rPr kumimoji="1" lang="en-US" altLang="ja-JP"/>
              <a:t>5</a:t>
            </a:r>
            <a:r>
              <a:rPr kumimoji="1" lang="ja-JP" altLang="en-US"/>
              <a:t>月</a:t>
            </a:r>
            <a:r>
              <a:rPr kumimoji="1" lang="en-US" altLang="ja-JP"/>
              <a:t>26</a:t>
            </a:r>
            <a:r>
              <a:rPr kumimoji="1" lang="ja-JP" altLang="en-US"/>
              <a:t>日，</a:t>
            </a:r>
            <a:r>
              <a:rPr kumimoji="1" lang="en-US" altLang="ja-JP"/>
              <a:t>JWAC</a:t>
            </a:r>
            <a:r>
              <a:rPr kumimoji="1" lang="ja-JP" altLang="en-US"/>
              <a:t>）</a:t>
            </a:r>
          </a:p>
        </p:txBody>
      </p:sp>
      <p:sp>
        <p:nvSpPr>
          <p:cNvPr id="6" name="Slide Number Placeholder 5"/>
          <p:cNvSpPr>
            <a:spLocks noGrp="1"/>
          </p:cNvSpPr>
          <p:nvPr>
            <p:ph type="sldNum" sz="quarter" idx="12"/>
          </p:nvPr>
        </p:nvSpPr>
        <p:spPr/>
        <p:txBody>
          <a:bodyPr/>
          <a:lstStyle/>
          <a:p>
            <a:fld id="{B37E87B4-A22B-40F9-8AA7-77DD401120BD}" type="slidenum">
              <a:rPr kumimoji="1" lang="ja-JP" altLang="en-US" smtClean="0"/>
              <a:t>‹#›</a:t>
            </a:fld>
            <a:endParaRPr kumimoji="1" lang="ja-JP" altLang="en-US"/>
          </a:p>
        </p:txBody>
      </p:sp>
    </p:spTree>
    <p:extLst>
      <p:ext uri="{BB962C8B-B14F-4D97-AF65-F5344CB8AC3E}">
        <p14:creationId xmlns:p14="http://schemas.microsoft.com/office/powerpoint/2010/main" val="96796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ja-JP" altLang="en-US"/>
              <a:t>マスター タイトルの書式設定</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2E6E379-4696-4AA7-B4AC-E9F950101D57}" type="datetime1">
              <a:rPr kumimoji="1" lang="ja-JP" altLang="en-US" smtClean="0"/>
              <a:t>2017/5/28</a:t>
            </a:fld>
            <a:endParaRPr kumimoji="1" lang="ja-JP" altLang="en-US"/>
          </a:p>
        </p:txBody>
      </p:sp>
      <p:sp>
        <p:nvSpPr>
          <p:cNvPr id="6" name="Footer Placeholder 5"/>
          <p:cNvSpPr>
            <a:spLocks noGrp="1"/>
          </p:cNvSpPr>
          <p:nvPr>
            <p:ph type="ftr" sz="quarter" idx="11"/>
          </p:nvPr>
        </p:nvSpPr>
        <p:spPr/>
        <p:txBody>
          <a:bodyPr/>
          <a:lstStyle/>
          <a:p>
            <a:r>
              <a:rPr kumimoji="1" lang="ja-JP" altLang="en-US"/>
              <a:t>渡辺隆行「ユーザ中心の</a:t>
            </a:r>
            <a:r>
              <a:rPr kumimoji="1" lang="en-US" altLang="ja-JP"/>
              <a:t>Web</a:t>
            </a:r>
            <a:r>
              <a:rPr kumimoji="1" lang="ja-JP" altLang="en-US"/>
              <a:t>アクセシビリティをデザインする」（</a:t>
            </a:r>
            <a:r>
              <a:rPr kumimoji="1" lang="en-US" altLang="ja-JP"/>
              <a:t>2017</a:t>
            </a:r>
            <a:r>
              <a:rPr kumimoji="1" lang="ja-JP" altLang="en-US"/>
              <a:t>年</a:t>
            </a:r>
            <a:r>
              <a:rPr kumimoji="1" lang="en-US" altLang="ja-JP"/>
              <a:t>5</a:t>
            </a:r>
            <a:r>
              <a:rPr kumimoji="1" lang="ja-JP" altLang="en-US"/>
              <a:t>月</a:t>
            </a:r>
            <a:r>
              <a:rPr kumimoji="1" lang="en-US" altLang="ja-JP"/>
              <a:t>26</a:t>
            </a:r>
            <a:r>
              <a:rPr kumimoji="1" lang="ja-JP" altLang="en-US"/>
              <a:t>日，</a:t>
            </a:r>
            <a:r>
              <a:rPr kumimoji="1" lang="en-US" altLang="ja-JP"/>
              <a:t>JWAC</a:t>
            </a:r>
            <a:r>
              <a:rPr kumimoji="1" lang="ja-JP" altLang="en-US"/>
              <a:t>）</a:t>
            </a:r>
          </a:p>
        </p:txBody>
      </p:sp>
      <p:sp>
        <p:nvSpPr>
          <p:cNvPr id="7" name="Slide Number Placeholder 6"/>
          <p:cNvSpPr>
            <a:spLocks noGrp="1"/>
          </p:cNvSpPr>
          <p:nvPr>
            <p:ph type="sldNum" sz="quarter" idx="12"/>
          </p:nvPr>
        </p:nvSpPr>
        <p:spPr/>
        <p:txBody>
          <a:bodyPr/>
          <a:lstStyle/>
          <a:p>
            <a:fld id="{B37E87B4-A22B-40F9-8AA7-77DD401120BD}" type="slidenum">
              <a:rPr kumimoji="1" lang="ja-JP" altLang="en-US" smtClean="0"/>
              <a:t>‹#›</a:t>
            </a:fld>
            <a:endParaRPr kumimoji="1" lang="ja-JP" altLang="en-US"/>
          </a:p>
        </p:txBody>
      </p:sp>
    </p:spTree>
    <p:extLst>
      <p:ext uri="{BB962C8B-B14F-4D97-AF65-F5344CB8AC3E}">
        <p14:creationId xmlns:p14="http://schemas.microsoft.com/office/powerpoint/2010/main" val="3784120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2" name="Content Placeholder 3"/>
          <p:cNvSpPr>
            <a:spLocks noGrp="1"/>
          </p:cNvSpPr>
          <p:nvPr>
            <p:ph sz="quarter" idx="13"/>
          </p:nvPr>
        </p:nvSpPr>
        <p:spPr>
          <a:xfrm>
            <a:off x="913774" y="3051012"/>
            <a:ext cx="5106027" cy="274018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3" name="Content Placeholder 5"/>
          <p:cNvSpPr>
            <a:spLocks noGrp="1"/>
          </p:cNvSpPr>
          <p:nvPr>
            <p:ph sz="quarter" idx="14"/>
          </p:nvPr>
        </p:nvSpPr>
        <p:spPr>
          <a:xfrm>
            <a:off x="6172200" y="3051012"/>
            <a:ext cx="5105401" cy="274018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54B31BC-13A6-4A01-803E-AA126EFDD303}" type="datetime1">
              <a:rPr kumimoji="1" lang="ja-JP" altLang="en-US" smtClean="0"/>
              <a:t>2017/5/28</a:t>
            </a:fld>
            <a:endParaRPr kumimoji="1" lang="ja-JP" altLang="en-US"/>
          </a:p>
        </p:txBody>
      </p:sp>
      <p:sp>
        <p:nvSpPr>
          <p:cNvPr id="8" name="Footer Placeholder 7"/>
          <p:cNvSpPr>
            <a:spLocks noGrp="1"/>
          </p:cNvSpPr>
          <p:nvPr>
            <p:ph type="ftr" sz="quarter" idx="11"/>
          </p:nvPr>
        </p:nvSpPr>
        <p:spPr/>
        <p:txBody>
          <a:bodyPr/>
          <a:lstStyle/>
          <a:p>
            <a:r>
              <a:rPr kumimoji="1" lang="ja-JP" altLang="en-US"/>
              <a:t>渡辺隆行「ユーザ中心の</a:t>
            </a:r>
            <a:r>
              <a:rPr kumimoji="1" lang="en-US" altLang="ja-JP"/>
              <a:t>Web</a:t>
            </a:r>
            <a:r>
              <a:rPr kumimoji="1" lang="ja-JP" altLang="en-US"/>
              <a:t>アクセシビリティをデザインする」（</a:t>
            </a:r>
            <a:r>
              <a:rPr kumimoji="1" lang="en-US" altLang="ja-JP"/>
              <a:t>2017</a:t>
            </a:r>
            <a:r>
              <a:rPr kumimoji="1" lang="ja-JP" altLang="en-US"/>
              <a:t>年</a:t>
            </a:r>
            <a:r>
              <a:rPr kumimoji="1" lang="en-US" altLang="ja-JP"/>
              <a:t>5</a:t>
            </a:r>
            <a:r>
              <a:rPr kumimoji="1" lang="ja-JP" altLang="en-US"/>
              <a:t>月</a:t>
            </a:r>
            <a:r>
              <a:rPr kumimoji="1" lang="en-US" altLang="ja-JP"/>
              <a:t>26</a:t>
            </a:r>
            <a:r>
              <a:rPr kumimoji="1" lang="ja-JP" altLang="en-US"/>
              <a:t>日，</a:t>
            </a:r>
            <a:r>
              <a:rPr kumimoji="1" lang="en-US" altLang="ja-JP"/>
              <a:t>JWAC</a:t>
            </a:r>
            <a:r>
              <a:rPr kumimoji="1" lang="ja-JP" altLang="en-US"/>
              <a:t>）</a:t>
            </a:r>
          </a:p>
        </p:txBody>
      </p:sp>
      <p:sp>
        <p:nvSpPr>
          <p:cNvPr id="9" name="Slide Number Placeholder 8"/>
          <p:cNvSpPr>
            <a:spLocks noGrp="1"/>
          </p:cNvSpPr>
          <p:nvPr>
            <p:ph type="sldNum" sz="quarter" idx="12"/>
          </p:nvPr>
        </p:nvSpPr>
        <p:spPr/>
        <p:txBody>
          <a:bodyPr/>
          <a:lstStyle/>
          <a:p>
            <a:fld id="{B37E87B4-A22B-40F9-8AA7-77DD401120BD}" type="slidenum">
              <a:rPr kumimoji="1" lang="ja-JP" altLang="en-US" smtClean="0"/>
              <a:t>‹#›</a:t>
            </a:fld>
            <a:endParaRPr kumimoji="1" lang="ja-JP" altLang="en-US"/>
          </a:p>
        </p:txBody>
      </p:sp>
    </p:spTree>
    <p:extLst>
      <p:ext uri="{BB962C8B-B14F-4D97-AF65-F5344CB8AC3E}">
        <p14:creationId xmlns:p14="http://schemas.microsoft.com/office/powerpoint/2010/main" val="2454941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3051C23-399E-407E-95F4-D294FBDDBF8D}" type="datetime1">
              <a:rPr kumimoji="1" lang="ja-JP" altLang="en-US" smtClean="0"/>
              <a:t>2017/5/28</a:t>
            </a:fld>
            <a:endParaRPr kumimoji="1" lang="ja-JP" altLang="en-US"/>
          </a:p>
        </p:txBody>
      </p:sp>
      <p:sp>
        <p:nvSpPr>
          <p:cNvPr id="4" name="Footer Placeholder 3"/>
          <p:cNvSpPr>
            <a:spLocks noGrp="1"/>
          </p:cNvSpPr>
          <p:nvPr>
            <p:ph type="ftr" sz="quarter" idx="11"/>
          </p:nvPr>
        </p:nvSpPr>
        <p:spPr/>
        <p:txBody>
          <a:bodyPr/>
          <a:lstStyle/>
          <a:p>
            <a:r>
              <a:rPr kumimoji="1" lang="ja-JP" altLang="en-US"/>
              <a:t>渡辺隆行「ユーザ中心の</a:t>
            </a:r>
            <a:r>
              <a:rPr kumimoji="1" lang="en-US" altLang="ja-JP"/>
              <a:t>Web</a:t>
            </a:r>
            <a:r>
              <a:rPr kumimoji="1" lang="ja-JP" altLang="en-US"/>
              <a:t>アクセシビリティをデザインする」（</a:t>
            </a:r>
            <a:r>
              <a:rPr kumimoji="1" lang="en-US" altLang="ja-JP"/>
              <a:t>2017</a:t>
            </a:r>
            <a:r>
              <a:rPr kumimoji="1" lang="ja-JP" altLang="en-US"/>
              <a:t>年</a:t>
            </a:r>
            <a:r>
              <a:rPr kumimoji="1" lang="en-US" altLang="ja-JP"/>
              <a:t>5</a:t>
            </a:r>
            <a:r>
              <a:rPr kumimoji="1" lang="ja-JP" altLang="en-US"/>
              <a:t>月</a:t>
            </a:r>
            <a:r>
              <a:rPr kumimoji="1" lang="en-US" altLang="ja-JP"/>
              <a:t>26</a:t>
            </a:r>
            <a:r>
              <a:rPr kumimoji="1" lang="ja-JP" altLang="en-US"/>
              <a:t>日，</a:t>
            </a:r>
            <a:r>
              <a:rPr kumimoji="1" lang="en-US" altLang="ja-JP"/>
              <a:t>JWAC</a:t>
            </a:r>
            <a:r>
              <a:rPr kumimoji="1" lang="ja-JP" altLang="en-US"/>
              <a:t>）</a:t>
            </a:r>
          </a:p>
        </p:txBody>
      </p:sp>
      <p:sp>
        <p:nvSpPr>
          <p:cNvPr id="5" name="Slide Number Placeholder 4"/>
          <p:cNvSpPr>
            <a:spLocks noGrp="1"/>
          </p:cNvSpPr>
          <p:nvPr>
            <p:ph type="sldNum" sz="quarter" idx="12"/>
          </p:nvPr>
        </p:nvSpPr>
        <p:spPr/>
        <p:txBody>
          <a:bodyPr/>
          <a:lstStyle/>
          <a:p>
            <a:fld id="{B37E87B4-A22B-40F9-8AA7-77DD401120BD}" type="slidenum">
              <a:rPr kumimoji="1" lang="ja-JP" altLang="en-US" smtClean="0"/>
              <a:t>‹#›</a:t>
            </a:fld>
            <a:endParaRPr kumimoji="1" lang="ja-JP" altLang="en-US"/>
          </a:p>
        </p:txBody>
      </p:sp>
    </p:spTree>
    <p:extLst>
      <p:ext uri="{BB962C8B-B14F-4D97-AF65-F5344CB8AC3E}">
        <p14:creationId xmlns:p14="http://schemas.microsoft.com/office/powerpoint/2010/main" val="1728463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5DF6AF7-AAA8-46C8-949E-8D1CB854B8E7}" type="datetime1">
              <a:rPr kumimoji="1" lang="ja-JP" altLang="en-US" smtClean="0"/>
              <a:t>2017/5/28</a:t>
            </a:fld>
            <a:endParaRPr kumimoji="1" lang="ja-JP" altLang="en-US"/>
          </a:p>
        </p:txBody>
      </p:sp>
      <p:sp>
        <p:nvSpPr>
          <p:cNvPr id="3" name="Footer Placeholder 2"/>
          <p:cNvSpPr>
            <a:spLocks noGrp="1"/>
          </p:cNvSpPr>
          <p:nvPr>
            <p:ph type="ftr" sz="quarter" idx="11"/>
          </p:nvPr>
        </p:nvSpPr>
        <p:spPr/>
        <p:txBody>
          <a:bodyPr/>
          <a:lstStyle/>
          <a:p>
            <a:r>
              <a:rPr kumimoji="1" lang="ja-JP" altLang="en-US"/>
              <a:t>渡辺隆行「ユーザ中心の</a:t>
            </a:r>
            <a:r>
              <a:rPr kumimoji="1" lang="en-US" altLang="ja-JP"/>
              <a:t>Web</a:t>
            </a:r>
            <a:r>
              <a:rPr kumimoji="1" lang="ja-JP" altLang="en-US"/>
              <a:t>アクセシビリティをデザインする」（</a:t>
            </a:r>
            <a:r>
              <a:rPr kumimoji="1" lang="en-US" altLang="ja-JP"/>
              <a:t>2017</a:t>
            </a:r>
            <a:r>
              <a:rPr kumimoji="1" lang="ja-JP" altLang="en-US"/>
              <a:t>年</a:t>
            </a:r>
            <a:r>
              <a:rPr kumimoji="1" lang="en-US" altLang="ja-JP"/>
              <a:t>5</a:t>
            </a:r>
            <a:r>
              <a:rPr kumimoji="1" lang="ja-JP" altLang="en-US"/>
              <a:t>月</a:t>
            </a:r>
            <a:r>
              <a:rPr kumimoji="1" lang="en-US" altLang="ja-JP"/>
              <a:t>26</a:t>
            </a:r>
            <a:r>
              <a:rPr kumimoji="1" lang="ja-JP" altLang="en-US"/>
              <a:t>日，</a:t>
            </a:r>
            <a:r>
              <a:rPr kumimoji="1" lang="en-US" altLang="ja-JP"/>
              <a:t>JWAC</a:t>
            </a:r>
            <a:r>
              <a:rPr kumimoji="1" lang="ja-JP" altLang="en-US"/>
              <a:t>）</a:t>
            </a:r>
          </a:p>
        </p:txBody>
      </p:sp>
      <p:sp>
        <p:nvSpPr>
          <p:cNvPr id="4" name="Slide Number Placeholder 3"/>
          <p:cNvSpPr>
            <a:spLocks noGrp="1"/>
          </p:cNvSpPr>
          <p:nvPr>
            <p:ph type="sldNum" sz="quarter" idx="12"/>
          </p:nvPr>
        </p:nvSpPr>
        <p:spPr/>
        <p:txBody>
          <a:bodyPr/>
          <a:lstStyle/>
          <a:p>
            <a:fld id="{B37E87B4-A22B-40F9-8AA7-77DD401120BD}" type="slidenum">
              <a:rPr kumimoji="1" lang="ja-JP" altLang="en-US" smtClean="0"/>
              <a:t>‹#›</a:t>
            </a:fld>
            <a:endParaRPr kumimoji="1" lang="ja-JP" altLang="en-US"/>
          </a:p>
        </p:txBody>
      </p:sp>
    </p:spTree>
    <p:extLst>
      <p:ext uri="{BB962C8B-B14F-4D97-AF65-F5344CB8AC3E}">
        <p14:creationId xmlns:p14="http://schemas.microsoft.com/office/powerpoint/2010/main" val="187933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ja-JP" altLang="en-US"/>
              <a:t>マスター タイトルの書式設定</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EF12C29-50FD-4782-B8FB-803092188AD5}" type="datetime1">
              <a:rPr kumimoji="1" lang="ja-JP" altLang="en-US" smtClean="0"/>
              <a:t>2017/5/28</a:t>
            </a:fld>
            <a:endParaRPr kumimoji="1" lang="ja-JP" altLang="en-US"/>
          </a:p>
        </p:txBody>
      </p:sp>
      <p:sp>
        <p:nvSpPr>
          <p:cNvPr id="6" name="Footer Placeholder 5"/>
          <p:cNvSpPr>
            <a:spLocks noGrp="1"/>
          </p:cNvSpPr>
          <p:nvPr>
            <p:ph type="ftr" sz="quarter" idx="11"/>
          </p:nvPr>
        </p:nvSpPr>
        <p:spPr/>
        <p:txBody>
          <a:bodyPr/>
          <a:lstStyle/>
          <a:p>
            <a:r>
              <a:rPr kumimoji="1" lang="ja-JP" altLang="en-US"/>
              <a:t>渡辺隆行「ユーザ中心の</a:t>
            </a:r>
            <a:r>
              <a:rPr kumimoji="1" lang="en-US" altLang="ja-JP"/>
              <a:t>Web</a:t>
            </a:r>
            <a:r>
              <a:rPr kumimoji="1" lang="ja-JP" altLang="en-US"/>
              <a:t>アクセシビリティをデザインする」（</a:t>
            </a:r>
            <a:r>
              <a:rPr kumimoji="1" lang="en-US" altLang="ja-JP"/>
              <a:t>2017</a:t>
            </a:r>
            <a:r>
              <a:rPr kumimoji="1" lang="ja-JP" altLang="en-US"/>
              <a:t>年</a:t>
            </a:r>
            <a:r>
              <a:rPr kumimoji="1" lang="en-US" altLang="ja-JP"/>
              <a:t>5</a:t>
            </a:r>
            <a:r>
              <a:rPr kumimoji="1" lang="ja-JP" altLang="en-US"/>
              <a:t>月</a:t>
            </a:r>
            <a:r>
              <a:rPr kumimoji="1" lang="en-US" altLang="ja-JP"/>
              <a:t>26</a:t>
            </a:r>
            <a:r>
              <a:rPr kumimoji="1" lang="ja-JP" altLang="en-US"/>
              <a:t>日，</a:t>
            </a:r>
            <a:r>
              <a:rPr kumimoji="1" lang="en-US" altLang="ja-JP"/>
              <a:t>JWAC</a:t>
            </a:r>
            <a:r>
              <a:rPr kumimoji="1" lang="ja-JP" altLang="en-US"/>
              <a:t>）</a:t>
            </a:r>
          </a:p>
        </p:txBody>
      </p:sp>
      <p:sp>
        <p:nvSpPr>
          <p:cNvPr id="7" name="Slide Number Placeholder 6"/>
          <p:cNvSpPr>
            <a:spLocks noGrp="1"/>
          </p:cNvSpPr>
          <p:nvPr>
            <p:ph type="sldNum" sz="quarter" idx="12"/>
          </p:nvPr>
        </p:nvSpPr>
        <p:spPr/>
        <p:txBody>
          <a:bodyPr/>
          <a:lstStyle/>
          <a:p>
            <a:fld id="{B37E87B4-A22B-40F9-8AA7-77DD401120BD}" type="slidenum">
              <a:rPr kumimoji="1" lang="ja-JP" altLang="en-US" smtClean="0"/>
              <a:t>‹#›</a:t>
            </a:fld>
            <a:endParaRPr kumimoji="1" lang="ja-JP" altLang="en-US"/>
          </a:p>
        </p:txBody>
      </p:sp>
    </p:spTree>
    <p:extLst>
      <p:ext uri="{BB962C8B-B14F-4D97-AF65-F5344CB8AC3E}">
        <p14:creationId xmlns:p14="http://schemas.microsoft.com/office/powerpoint/2010/main" val="4049242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FF0E906-B8D6-4A4D-9C89-675CB93BC56A}" type="datetime1">
              <a:rPr kumimoji="1" lang="ja-JP" altLang="en-US" smtClean="0"/>
              <a:t>2017/5/28</a:t>
            </a:fld>
            <a:endParaRPr kumimoji="1" lang="ja-JP" altLang="en-US"/>
          </a:p>
        </p:txBody>
      </p:sp>
      <p:sp>
        <p:nvSpPr>
          <p:cNvPr id="6" name="Footer Placeholder 5"/>
          <p:cNvSpPr>
            <a:spLocks noGrp="1"/>
          </p:cNvSpPr>
          <p:nvPr>
            <p:ph type="ftr" sz="quarter" idx="11"/>
          </p:nvPr>
        </p:nvSpPr>
        <p:spPr/>
        <p:txBody>
          <a:bodyPr/>
          <a:lstStyle/>
          <a:p>
            <a:r>
              <a:rPr lang="ja-JP" altLang="en-US"/>
              <a:t>渡辺隆行「ユーザ中心の</a:t>
            </a:r>
            <a:r>
              <a:rPr lang="en-US" altLang="ja-JP"/>
              <a:t>Web</a:t>
            </a:r>
            <a:r>
              <a:rPr lang="ja-JP" altLang="en-US"/>
              <a:t>アクセシビリティをデザインする」（</a:t>
            </a:r>
            <a:r>
              <a:rPr lang="en-US" altLang="ja-JP"/>
              <a:t>2017</a:t>
            </a:r>
            <a:r>
              <a:rPr lang="ja-JP" altLang="en-US"/>
              <a:t>年</a:t>
            </a:r>
            <a:r>
              <a:rPr lang="en-US" altLang="ja-JP"/>
              <a:t>5</a:t>
            </a:r>
            <a:r>
              <a:rPr lang="ja-JP" altLang="en-US"/>
              <a:t>月</a:t>
            </a:r>
            <a:r>
              <a:rPr lang="en-US" altLang="ja-JP"/>
              <a:t>26</a:t>
            </a:r>
            <a:r>
              <a:rPr lang="ja-JP" altLang="en-US"/>
              <a:t>日，</a:t>
            </a:r>
            <a:r>
              <a:rPr lang="en-US" altLang="ja-JP"/>
              <a:t>JWAC</a:t>
            </a:r>
            <a:r>
              <a:rPr lang="ja-JP" altLang="en-US"/>
              <a:t>）</a:t>
            </a:r>
            <a:endParaRPr lang="en-US" dirty="0"/>
          </a:p>
        </p:txBody>
      </p:sp>
      <p:sp>
        <p:nvSpPr>
          <p:cNvPr id="7" name="Slide Number Placeholder 6"/>
          <p:cNvSpPr>
            <a:spLocks noGrp="1"/>
          </p:cNvSpPr>
          <p:nvPr>
            <p:ph type="sldNum" sz="quarter" idx="12"/>
          </p:nvPr>
        </p:nvSpPr>
        <p:spPr/>
        <p:txBody>
          <a:bodyPr/>
          <a:lstStyle/>
          <a:p>
            <a:fld id="{B37E87B4-A22B-40F9-8AA7-77DD401120BD}" type="slidenum">
              <a:rPr kumimoji="1" lang="ja-JP" altLang="en-US" smtClean="0"/>
              <a:t>‹#›</a:t>
            </a:fld>
            <a:endParaRPr kumimoji="1" lang="ja-JP" altLang="en-US"/>
          </a:p>
        </p:txBody>
      </p:sp>
    </p:spTree>
    <p:extLst>
      <p:ext uri="{BB962C8B-B14F-4D97-AF65-F5344CB8AC3E}">
        <p14:creationId xmlns:p14="http://schemas.microsoft.com/office/powerpoint/2010/main" val="1805058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20000"/>
                <a:lumOff val="80000"/>
              </a:schemeClr>
            </a:gs>
            <a:gs pos="100000">
              <a:schemeClr val="bg1"/>
            </a:gs>
          </a:gsLst>
          <a:lin ang="5400000" scaled="0"/>
          <a:tileRect/>
        </a:gra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D7484B2-3224-4681-A418-9B0061D81F70}" type="datetime1">
              <a:rPr kumimoji="1" lang="ja-JP" altLang="en-US" smtClean="0"/>
              <a:t>2017/5/28</a:t>
            </a:fld>
            <a:endParaRPr kumimoji="1" lang="ja-JP" alt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r>
              <a:rPr kumimoji="1" lang="ja-JP" altLang="en-US"/>
              <a:t>渡辺隆行「ユーザ中心の</a:t>
            </a:r>
            <a:r>
              <a:rPr kumimoji="1" lang="en-US" altLang="ja-JP"/>
              <a:t>Web</a:t>
            </a:r>
            <a:r>
              <a:rPr kumimoji="1" lang="ja-JP" altLang="en-US"/>
              <a:t>アクセシビリティをデザインする」（</a:t>
            </a:r>
            <a:r>
              <a:rPr kumimoji="1" lang="en-US" altLang="ja-JP"/>
              <a:t>2017</a:t>
            </a:r>
            <a:r>
              <a:rPr kumimoji="1" lang="ja-JP" altLang="en-US"/>
              <a:t>年</a:t>
            </a:r>
            <a:r>
              <a:rPr kumimoji="1" lang="en-US" altLang="ja-JP"/>
              <a:t>5</a:t>
            </a:r>
            <a:r>
              <a:rPr kumimoji="1" lang="ja-JP" altLang="en-US"/>
              <a:t>月</a:t>
            </a:r>
            <a:r>
              <a:rPr kumimoji="1" lang="en-US" altLang="ja-JP"/>
              <a:t>26</a:t>
            </a:r>
            <a:r>
              <a:rPr kumimoji="1" lang="ja-JP" altLang="en-US"/>
              <a:t>日，</a:t>
            </a:r>
            <a:r>
              <a:rPr kumimoji="1" lang="en-US" altLang="ja-JP"/>
              <a:t>JWAC</a:t>
            </a:r>
            <a:r>
              <a:rPr kumimoji="1" lang="ja-JP" altLang="en-US"/>
              <a:t>）</a:t>
            </a:r>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B37E87B4-A22B-40F9-8AA7-77DD401120BD}" type="slidenum">
              <a:rPr kumimoji="1" lang="ja-JP" altLang="en-US" smtClean="0"/>
              <a:t>‹#›</a:t>
            </a:fld>
            <a:endParaRPr kumimoji="1" lang="ja-JP" altLang="en-US"/>
          </a:p>
        </p:txBody>
      </p:sp>
    </p:spTree>
    <p:extLst>
      <p:ext uri="{BB962C8B-B14F-4D97-AF65-F5344CB8AC3E}">
        <p14:creationId xmlns:p14="http://schemas.microsoft.com/office/powerpoint/2010/main" val="3757720736"/>
      </p:ext>
    </p:extLst>
  </p:cSld>
  <p:clrMap bg1="lt1" tx1="dk1" bg2="lt2" tx2="dk2" accent1="accent1" accent2="accent2" accent3="accent3" accent4="accent4" accent5="accent5" accent6="accent6" hlink="hlink" folHlink="folHlink"/>
  <p:sldLayoutIdLst>
    <p:sldLayoutId id="2147484324" r:id="rId1"/>
    <p:sldLayoutId id="2147484325" r:id="rId2"/>
    <p:sldLayoutId id="2147484326" r:id="rId3"/>
    <p:sldLayoutId id="2147484327" r:id="rId4"/>
    <p:sldLayoutId id="2147484328" r:id="rId5"/>
    <p:sldLayoutId id="2147484329" r:id="rId6"/>
    <p:sldLayoutId id="2147484330" r:id="rId7"/>
    <p:sldLayoutId id="2147484331" r:id="rId8"/>
    <p:sldLayoutId id="2147484332" r:id="rId9"/>
    <p:sldLayoutId id="2147484333" r:id="rId10"/>
    <p:sldLayoutId id="2147484334" r:id="rId11"/>
    <p:sldLayoutId id="2147484335" r:id="rId12"/>
    <p:sldLayoutId id="2147484336" r:id="rId13"/>
    <p:sldLayoutId id="2147484337" r:id="rId14"/>
    <p:sldLayoutId id="2147484338" r:id="rId15"/>
    <p:sldLayoutId id="2147484339" r:id="rId16"/>
    <p:sldLayoutId id="2147484340" r:id="rId17"/>
  </p:sldLayoutIdLst>
  <p:hf hdr="0" dt="0"/>
  <p:txStyles>
    <p:titleStyle>
      <a:lvl1pPr algn="ctr" defTabSz="914400" rtl="0" eaLnBrk="1" latinLnBrk="0" hangingPunct="1">
        <a:lnSpc>
          <a:spcPct val="90000"/>
        </a:lnSpc>
        <a:spcBef>
          <a:spcPct val="0"/>
        </a:spcBef>
        <a:buNone/>
        <a:defRPr kumimoji="1"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kumimoji="1"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kumimoji="1"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kumimoji="1"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ustomXml" Target="../ink/ink3.xml"/><Relationship Id="rId1" Type="http://schemas.openxmlformats.org/officeDocument/2006/relationships/slideLayout" Target="../slideLayouts/slideLayout2.xml"/><Relationship Id="rId5" Type="http://schemas.openxmlformats.org/officeDocument/2006/relationships/customXml" Target="../ink/ink4.xml"/><Relationship Id="rId4" Type="http://schemas.openxmlformats.org/officeDocument/2006/relationships/image" Target="../media/image11.png"/><Relationship Id="rId30"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uiaccess.com/JustAsk/ja/index.html" TargetMode="External"/><Relationship Id="rId2" Type="http://schemas.openxmlformats.org/officeDocument/2006/relationships/hyperlink" Target="http://uiaccess.com/accessucd/" TargetMode="External"/><Relationship Id="rId1" Type="http://schemas.openxmlformats.org/officeDocument/2006/relationships/slideLayout" Target="../slideLayouts/slideLayout2.xml"/><Relationship Id="rId4" Type="http://schemas.openxmlformats.org/officeDocument/2006/relationships/hyperlink" Target="http://uiaccess.com/JustAsk/ja/scenarios_eg.html" TargetMode="External"/></Relationships>
</file>

<file path=ppt/slides/_rels/slide18.xml.rels><?xml version="1.0" encoding="UTF-8" standalone="yes"?>
<Relationships xmlns="http://schemas.openxmlformats.org/package/2006/relationships"><Relationship Id="rId2" Type="http://schemas.openxmlformats.org/officeDocument/2006/relationships/customXml" Target="../ink/ink5.xml"/><Relationship Id="rId1" Type="http://schemas.openxmlformats.org/officeDocument/2006/relationships/slideLayout" Target="../slideLayouts/slideLayout2.xml"/><Relationship Id="rId5" Type="http://schemas.openxmlformats.org/officeDocument/2006/relationships/customXml" Target="../ink/ink6.xml"/><Relationship Id="rId4" Type="http://schemas.openxmlformats.org/officeDocument/2006/relationships/image" Target="../media/image11.png"/><Relationship Id="rId30"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ustomXml" Target="../ink/ink7.xml"/><Relationship Id="rId1" Type="http://schemas.openxmlformats.org/officeDocument/2006/relationships/slideLayout" Target="../slideLayouts/slideLayout2.xml"/><Relationship Id="rId5" Type="http://schemas.openxmlformats.org/officeDocument/2006/relationships/customXml" Target="../ink/ink8.xml"/><Relationship Id="rId4" Type="http://schemas.openxmlformats.org/officeDocument/2006/relationships/image" Target="../media/image11.png"/><Relationship Id="rId30" Type="http://schemas.openxmlformats.org/officeDocument/2006/relationships/image" Target="../media/image24.png"/></Relationships>
</file>

<file path=ppt/slides/_rels/slide24.xml.rels><?xml version="1.0" encoding="UTF-8" standalone="yes"?>
<Relationships xmlns="http://schemas.openxmlformats.org/package/2006/relationships"><Relationship Id="rId2" Type="http://schemas.openxmlformats.org/officeDocument/2006/relationships/customXml" Target="../ink/ink9.xml"/><Relationship Id="rId1" Type="http://schemas.openxmlformats.org/officeDocument/2006/relationships/slideLayout" Target="../slideLayouts/slideLayout2.xml"/><Relationship Id="rId5" Type="http://schemas.openxmlformats.org/officeDocument/2006/relationships/customXml" Target="../ink/ink10.xml"/><Relationship Id="rId4" Type="http://schemas.openxmlformats.org/officeDocument/2006/relationships/image" Target="../media/image11.png"/><Relationship Id="rId30" Type="http://schemas.openxmlformats.org/officeDocument/2006/relationships/image" Target="../media/image24.png"/></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ustomXml" Target="../ink/ink11.xml"/><Relationship Id="rId1" Type="http://schemas.openxmlformats.org/officeDocument/2006/relationships/slideLayout" Target="../slideLayouts/slideLayout2.xml"/><Relationship Id="rId5" Type="http://schemas.openxmlformats.org/officeDocument/2006/relationships/customXml" Target="../ink/ink12.xml"/><Relationship Id="rId4" Type="http://schemas.openxmlformats.org/officeDocument/2006/relationships/image" Target="../media/image11.png"/><Relationship Id="rId30" Type="http://schemas.openxmlformats.org/officeDocument/2006/relationships/image" Target="../media/image2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ustomXml" Target="../ink/ink13.xml"/><Relationship Id="rId1" Type="http://schemas.openxmlformats.org/officeDocument/2006/relationships/slideLayout" Target="../slideLayouts/slideLayout2.xml"/><Relationship Id="rId5" Type="http://schemas.openxmlformats.org/officeDocument/2006/relationships/customXml" Target="../ink/ink14.xml"/><Relationship Id="rId4" Type="http://schemas.openxmlformats.org/officeDocument/2006/relationships/image" Target="../media/image11.png"/><Relationship Id="rId30" Type="http://schemas.openxmlformats.org/officeDocument/2006/relationships/image" Target="../media/image2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ustomXml" Target="../ink/ink15.xml"/><Relationship Id="rId2" Type="http://schemas.openxmlformats.org/officeDocument/2006/relationships/hyperlink" Target="https://www.w3.org/WAI/GL/task-forces/silver/work-statement" TargetMode="External"/><Relationship Id="rId1" Type="http://schemas.openxmlformats.org/officeDocument/2006/relationships/slideLayout" Target="../slideLayouts/slideLayout2.xml"/><Relationship Id="rId5" Type="http://schemas.openxmlformats.org/officeDocument/2006/relationships/customXml" Target="../ink/ink16.xml"/><Relationship Id="rId4" Type="http://schemas.openxmlformats.org/officeDocument/2006/relationships/image" Target="../media/image11.png"/><Relationship Id="rId30" Type="http://schemas.openxmlformats.org/officeDocument/2006/relationships/image" Target="../media/image2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ustomXml" Target="../ink/ink1.xml"/><Relationship Id="rId1" Type="http://schemas.openxmlformats.org/officeDocument/2006/relationships/slideLayout" Target="../slideLayouts/slideLayout2.xml"/><Relationship Id="rId5" Type="http://schemas.openxmlformats.org/officeDocument/2006/relationships/customXml" Target="../ink/ink2.xml"/><Relationship Id="rId4" Type="http://schemas.openxmlformats.org/officeDocument/2006/relationships/image" Target="../media/image11.png"/><Relationship Id="rId30"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08920" y="1122363"/>
            <a:ext cx="8884508" cy="1751466"/>
          </a:xfrm>
        </p:spPr>
        <p:txBody>
          <a:bodyPr>
            <a:normAutofit/>
          </a:bodyPr>
          <a:lstStyle/>
          <a:p>
            <a:r>
              <a:rPr kumimoji="0" lang="ja-JP" altLang="ja-JP" b="0" i="0" u="none" strike="noStrike" cap="none" normalizeH="0" dirty="0">
                <a:ln>
                  <a:noFill/>
                </a:ln>
                <a:solidFill>
                  <a:srgbClr val="C00000"/>
                </a:solidFill>
                <a:effectLst/>
                <a:latin typeface="Meiryo UI" panose="020B0604030504040204" pitchFamily="50" charset="-128"/>
                <a:ea typeface="Meiryo UI" panose="020B0604030504040204" pitchFamily="50" charset="-128"/>
                <a:cs typeface="Arial" panose="020B0604020202020204" pitchFamily="34" charset="0"/>
              </a:rPr>
              <a:t>「</a:t>
            </a:r>
            <a:r>
              <a:rPr lang="ja-JP" altLang="en-US" b="1" cap="none" dirty="0">
                <a:solidFill>
                  <a:srgbClr val="C00000"/>
                </a:solidFill>
                <a:latin typeface="Meiryo UI" panose="020B0604030504040204" pitchFamily="50" charset="-128"/>
                <a:ea typeface="Meiryo UI" panose="020B0604030504040204" pitchFamily="50" charset="-128"/>
              </a:rPr>
              <a:t>ユーザ中心の</a:t>
            </a:r>
            <a:r>
              <a:rPr lang="en-US" altLang="ja-JP" b="1" cap="none" dirty="0">
                <a:solidFill>
                  <a:srgbClr val="C00000"/>
                </a:solidFill>
                <a:latin typeface="Meiryo UI" panose="020B0604030504040204" pitchFamily="50" charset="-128"/>
                <a:ea typeface="Meiryo UI" panose="020B0604030504040204" pitchFamily="50" charset="-128"/>
              </a:rPr>
              <a:t>Web</a:t>
            </a:r>
            <a:r>
              <a:rPr lang="ja-JP" altLang="en-US" b="1" cap="none" dirty="0">
                <a:solidFill>
                  <a:srgbClr val="C00000"/>
                </a:solidFill>
                <a:latin typeface="Meiryo UI" panose="020B0604030504040204" pitchFamily="50" charset="-128"/>
                <a:ea typeface="Meiryo UI" panose="020B0604030504040204" pitchFamily="50" charset="-128"/>
              </a:rPr>
              <a:t>アクセシビリティをデザインする</a:t>
            </a:r>
            <a:r>
              <a:rPr kumimoji="0" lang="ja-JP" altLang="ja-JP" b="0" i="0" u="none" strike="noStrike" cap="none" normalizeH="0" dirty="0">
                <a:ln>
                  <a:noFill/>
                </a:ln>
                <a:solidFill>
                  <a:srgbClr val="C00000"/>
                </a:solidFill>
                <a:effectLst/>
                <a:latin typeface="Meiryo UI" panose="020B0604030504040204" pitchFamily="50" charset="-128"/>
                <a:ea typeface="Meiryo UI" panose="020B0604030504040204" pitchFamily="50" charset="-128"/>
                <a:cs typeface="Arial" panose="020B0604020202020204" pitchFamily="34" charset="0"/>
              </a:rPr>
              <a:t>」</a:t>
            </a:r>
            <a:endParaRPr kumimoji="1" lang="ja-JP" altLang="en-US" dirty="0">
              <a:solidFill>
                <a:srgbClr val="C00000"/>
              </a:solidFill>
              <a:latin typeface="Meiryo UI" panose="020B0604030504040204" pitchFamily="50" charset="-128"/>
              <a:ea typeface="Meiryo UI" panose="020B0604030504040204" pitchFamily="50" charset="-128"/>
            </a:endParaRPr>
          </a:p>
        </p:txBody>
      </p:sp>
      <p:sp>
        <p:nvSpPr>
          <p:cNvPr id="3" name="サブタイトル 2"/>
          <p:cNvSpPr>
            <a:spLocks noGrp="1"/>
          </p:cNvSpPr>
          <p:nvPr>
            <p:ph type="subTitle" idx="1"/>
          </p:nvPr>
        </p:nvSpPr>
        <p:spPr>
          <a:xfrm>
            <a:off x="111211" y="3692434"/>
            <a:ext cx="8056605" cy="2333897"/>
          </a:xfrm>
        </p:spPr>
        <p:txBody>
          <a:bodyPr>
            <a:noAutofit/>
          </a:bodyPr>
          <a:lstStyle/>
          <a:p>
            <a:r>
              <a:rPr kumimoji="1" lang="ja-JP" altLang="en-US" sz="2800" dirty="0">
                <a:solidFill>
                  <a:schemeClr val="tx1"/>
                </a:solidFill>
                <a:latin typeface="Meiryo UI" panose="020B0604030504040204" pitchFamily="50" charset="-128"/>
                <a:ea typeface="Meiryo UI" panose="020B0604030504040204" pitchFamily="50" charset="-128"/>
              </a:rPr>
              <a:t>東京女子大学　渡辺隆行</a:t>
            </a:r>
            <a:br>
              <a:rPr lang="en-US" altLang="ja-JP" sz="2800" dirty="0">
                <a:solidFill>
                  <a:schemeClr val="tx1"/>
                </a:solidFill>
                <a:latin typeface="Meiryo UI" panose="020B0604030504040204" pitchFamily="50" charset="-128"/>
                <a:ea typeface="Meiryo UI" panose="020B0604030504040204" pitchFamily="50" charset="-128"/>
              </a:rPr>
            </a:br>
            <a:r>
              <a:rPr lang="en-US" altLang="ja-JP" sz="2800" dirty="0">
                <a:solidFill>
                  <a:schemeClr val="tx1"/>
                </a:solidFill>
                <a:latin typeface="Meiryo UI" panose="020B0604030504040204" pitchFamily="50" charset="-128"/>
                <a:ea typeface="Meiryo UI" panose="020B0604030504040204" pitchFamily="50" charset="-128"/>
              </a:rPr>
              <a:t>&lt;</a:t>
            </a:r>
            <a:r>
              <a:rPr lang="en-US" altLang="ja-JP" sz="2800" cap="none" dirty="0">
                <a:solidFill>
                  <a:schemeClr val="tx1"/>
                </a:solidFill>
                <a:latin typeface="Meiryo UI" panose="020B0604030504040204" pitchFamily="50" charset="-128"/>
                <a:ea typeface="Meiryo UI" panose="020B0604030504040204" pitchFamily="50" charset="-128"/>
              </a:rPr>
              <a:t>nabe@lab.twcu.ac.jp</a:t>
            </a:r>
            <a:r>
              <a:rPr lang="en-US" altLang="ja-JP" sz="2800" dirty="0">
                <a:solidFill>
                  <a:schemeClr val="tx1"/>
                </a:solidFill>
                <a:latin typeface="Meiryo UI" panose="020B0604030504040204" pitchFamily="50" charset="-128"/>
                <a:ea typeface="Meiryo UI" panose="020B0604030504040204" pitchFamily="50" charset="-128"/>
              </a:rPr>
              <a:t>&gt;</a:t>
            </a:r>
            <a:endParaRPr kumimoji="1" lang="en-US" altLang="ja-JP" sz="2800" dirty="0">
              <a:solidFill>
                <a:schemeClr val="tx1"/>
              </a:solidFill>
              <a:latin typeface="Meiryo UI" panose="020B0604030504040204" pitchFamily="50" charset="-128"/>
              <a:ea typeface="Meiryo UI" panose="020B0604030504040204" pitchFamily="50" charset="-128"/>
            </a:endParaRPr>
          </a:p>
          <a:p>
            <a:pPr lvl="0"/>
            <a:r>
              <a:rPr lang="ja-JP" altLang="en-US" sz="2400" dirty="0">
                <a:solidFill>
                  <a:schemeClr val="tx1"/>
                </a:solidFill>
                <a:latin typeface="Meiryo UI" panose="020B0604030504040204" pitchFamily="50" charset="-128"/>
                <a:ea typeface="Meiryo UI" panose="020B0604030504040204" pitchFamily="50" charset="-128"/>
              </a:rPr>
              <a:t>ウェブアクセシビリティ推進協会（</a:t>
            </a:r>
            <a:r>
              <a:rPr lang="en-US" altLang="ja-JP" sz="2400" dirty="0">
                <a:solidFill>
                  <a:schemeClr val="tx1"/>
                </a:solidFill>
                <a:latin typeface="Meiryo UI" panose="020B0604030504040204" pitchFamily="50" charset="-128"/>
                <a:ea typeface="Meiryo UI" panose="020B0604030504040204" pitchFamily="50" charset="-128"/>
              </a:rPr>
              <a:t>JWAC</a:t>
            </a:r>
            <a:r>
              <a:rPr lang="ja-JP" altLang="en-US" sz="2400" dirty="0">
                <a:solidFill>
                  <a:schemeClr val="tx1"/>
                </a:solidFill>
                <a:latin typeface="Meiryo UI" panose="020B0604030504040204" pitchFamily="50" charset="-128"/>
                <a:ea typeface="Meiryo UI" panose="020B0604030504040204" pitchFamily="50" charset="-128"/>
              </a:rPr>
              <a:t>）</a:t>
            </a:r>
            <a:endParaRPr lang="en-US" altLang="ja-JP" sz="2400" dirty="0">
              <a:solidFill>
                <a:schemeClr val="tx1"/>
              </a:solidFill>
              <a:latin typeface="Meiryo UI" panose="020B0604030504040204" pitchFamily="50" charset="-128"/>
              <a:ea typeface="Meiryo UI" panose="020B0604030504040204" pitchFamily="50" charset="-128"/>
            </a:endParaRPr>
          </a:p>
          <a:p>
            <a:pPr lvl="0"/>
            <a:r>
              <a:rPr lang="en-US" altLang="ja-JP" sz="2400" dirty="0">
                <a:solidFill>
                  <a:schemeClr val="tx1"/>
                </a:solidFill>
                <a:latin typeface="Meiryo UI" panose="020B0604030504040204" pitchFamily="50" charset="-128"/>
                <a:ea typeface="Meiryo UI" panose="020B0604030504040204" pitchFamily="50" charset="-128"/>
              </a:rPr>
              <a:t>2017</a:t>
            </a:r>
            <a:r>
              <a:rPr lang="ja-JP" altLang="en-US" sz="2400" dirty="0">
                <a:solidFill>
                  <a:schemeClr val="tx1"/>
                </a:solidFill>
                <a:latin typeface="Meiryo UI" panose="020B0604030504040204" pitchFamily="50" charset="-128"/>
                <a:ea typeface="Meiryo UI" panose="020B0604030504040204" pitchFamily="50" charset="-128"/>
              </a:rPr>
              <a:t>年</a:t>
            </a:r>
            <a:r>
              <a:rPr lang="en-US" altLang="ja-JP" sz="2400" dirty="0">
                <a:solidFill>
                  <a:schemeClr val="tx1"/>
                </a:solidFill>
                <a:latin typeface="Meiryo UI" panose="020B0604030504040204" pitchFamily="50" charset="-128"/>
                <a:ea typeface="Meiryo UI" panose="020B0604030504040204" pitchFamily="50" charset="-128"/>
              </a:rPr>
              <a:t>5</a:t>
            </a:r>
            <a:r>
              <a:rPr lang="ja-JP" altLang="en-US" sz="2400" dirty="0">
                <a:solidFill>
                  <a:schemeClr val="tx1"/>
                </a:solidFill>
                <a:latin typeface="Meiryo UI" panose="020B0604030504040204" pitchFamily="50" charset="-128"/>
                <a:ea typeface="Meiryo UI" panose="020B0604030504040204" pitchFamily="50" charset="-128"/>
              </a:rPr>
              <a:t>月</a:t>
            </a:r>
            <a:r>
              <a:rPr lang="en-US" altLang="ja-JP" sz="2400" dirty="0">
                <a:solidFill>
                  <a:schemeClr val="tx1"/>
                </a:solidFill>
                <a:latin typeface="Meiryo UI" panose="020B0604030504040204" pitchFamily="50" charset="-128"/>
                <a:ea typeface="Meiryo UI" panose="020B0604030504040204" pitchFamily="50" charset="-128"/>
              </a:rPr>
              <a:t>26</a:t>
            </a:r>
            <a:r>
              <a:rPr lang="ja-JP" altLang="en-US" sz="2400" dirty="0">
                <a:solidFill>
                  <a:schemeClr val="tx1"/>
                </a:solidFill>
                <a:latin typeface="Meiryo UI" panose="020B0604030504040204" pitchFamily="50" charset="-128"/>
                <a:ea typeface="Meiryo UI" panose="020B0604030504040204" pitchFamily="50" charset="-128"/>
              </a:rPr>
              <a:t>日</a:t>
            </a:r>
            <a:endParaRPr kumimoji="1" lang="ja-JP" altLang="en-US" sz="2400" dirty="0">
              <a:solidFill>
                <a:schemeClr val="tx1"/>
              </a:solidFill>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rotWithShape="1">
          <a:blip r:embed="rId2">
            <a:extLst>
              <a:ext uri="{28A0092B-C50C-407E-A947-70E740481C1C}">
                <a14:useLocalDpi xmlns:a14="http://schemas.microsoft.com/office/drawing/2010/main" val="0"/>
              </a:ext>
            </a:extLst>
          </a:blip>
          <a:srcRect l="3003" t="1428" r="2740" b="546"/>
          <a:stretch/>
        </p:blipFill>
        <p:spPr>
          <a:xfrm rot="780000">
            <a:off x="8685020" y="954426"/>
            <a:ext cx="2700000" cy="5364000"/>
          </a:xfrm>
          <a:prstGeom prst="rect">
            <a:avLst/>
          </a:prstGeom>
        </p:spPr>
      </p:pic>
    </p:spTree>
    <p:extLst>
      <p:ext uri="{BB962C8B-B14F-4D97-AF65-F5344CB8AC3E}">
        <p14:creationId xmlns:p14="http://schemas.microsoft.com/office/powerpoint/2010/main" val="542250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cap="none" dirty="0">
                <a:latin typeface="Meiryo UI" panose="020B0604030504040204" pitchFamily="50" charset="-128"/>
                <a:ea typeface="Meiryo UI" panose="020B0604030504040204" pitchFamily="50" charset="-128"/>
              </a:rPr>
              <a:t>Guidelines are Only Half of the Story: Accessibility Problems Encountered by Blind Users on the Web </a:t>
            </a:r>
            <a:br>
              <a:rPr lang="en-US" altLang="ja-JP" cap="none" dirty="0">
                <a:latin typeface="Meiryo UI" panose="020B0604030504040204" pitchFamily="50" charset="-128"/>
                <a:ea typeface="Meiryo UI" panose="020B0604030504040204" pitchFamily="50" charset="-128"/>
              </a:rPr>
            </a:br>
            <a:r>
              <a:rPr lang="ja-JP" altLang="en-US" cap="none" dirty="0">
                <a:latin typeface="Meiryo UI" panose="020B0604030504040204" pitchFamily="50" charset="-128"/>
                <a:ea typeface="Meiryo UI" panose="020B0604030504040204" pitchFamily="50" charset="-128"/>
              </a:rPr>
              <a:t>（</a:t>
            </a:r>
            <a:r>
              <a:rPr lang="en-US" altLang="ja-JP" cap="none" dirty="0">
                <a:latin typeface="Meiryo UI" panose="020B0604030504040204" pitchFamily="50" charset="-128"/>
                <a:ea typeface="Meiryo UI" panose="020B0604030504040204" pitchFamily="50" charset="-128"/>
              </a:rPr>
              <a:t>CHI 2012</a:t>
            </a:r>
            <a:r>
              <a:rPr lang="ja-JP" altLang="en-US" cap="none" dirty="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sz="quarter" idx="13"/>
          </p:nvPr>
        </p:nvSpPr>
        <p:spPr>
          <a:xfrm>
            <a:off x="725083" y="2235773"/>
            <a:ext cx="10552517" cy="3647502"/>
          </a:xfrm>
        </p:spPr>
        <p:txBody>
          <a:bodyPr>
            <a:normAutofit/>
          </a:bodyPr>
          <a:lstStyle/>
          <a:p>
            <a:pPr marL="0" indent="0">
              <a:buNone/>
            </a:pPr>
            <a:r>
              <a:rPr kumimoji="1" lang="ja-JP" altLang="en-US" sz="2400" cap="none" dirty="0">
                <a:latin typeface="Meiryo UI" panose="020B0604030504040204" pitchFamily="50" charset="-128"/>
                <a:ea typeface="Meiryo UI" panose="020B0604030504040204" pitchFamily="50" charset="-128"/>
              </a:rPr>
              <a:t>“</a:t>
            </a:r>
            <a:r>
              <a:rPr kumimoji="1" lang="en-US" altLang="ja-JP" sz="2400" cap="none" dirty="0">
                <a:latin typeface="Meiryo UI" panose="020B0604030504040204" pitchFamily="50" charset="-128"/>
                <a:ea typeface="Meiryo UI" panose="020B0604030504040204" pitchFamily="50" charset="-128"/>
              </a:rPr>
              <a:t>ABSTRATCT:</a:t>
            </a:r>
            <a:r>
              <a:rPr kumimoji="1" lang="ja-JP" altLang="en-US" sz="2400" cap="none" dirty="0">
                <a:latin typeface="Meiryo UI" panose="020B0604030504040204" pitchFamily="50" charset="-128"/>
                <a:ea typeface="Meiryo UI" panose="020B0604030504040204" pitchFamily="50" charset="-128"/>
              </a:rPr>
              <a:t> </a:t>
            </a:r>
            <a:r>
              <a:rPr kumimoji="1" lang="en-US" altLang="ja-JP" sz="2400" cap="none" dirty="0">
                <a:latin typeface="Meiryo UI" panose="020B0604030504040204" pitchFamily="50" charset="-128"/>
                <a:ea typeface="Meiryo UI" panose="020B0604030504040204" pitchFamily="50" charset="-128"/>
              </a:rPr>
              <a:t>This paper describes an empirical study of the problems encountered by 32 blind users on the Web. Task-based user evaluations were undertaken on 16 websites, yielding 1383 instances of user problems. </a:t>
            </a:r>
            <a:r>
              <a:rPr kumimoji="1" lang="en-US" altLang="ja-JP" sz="2400" cap="none" dirty="0">
                <a:solidFill>
                  <a:srgbClr val="FF0000"/>
                </a:solidFill>
                <a:latin typeface="Meiryo UI" panose="020B0604030504040204" pitchFamily="50" charset="-128"/>
                <a:ea typeface="Meiryo UI" panose="020B0604030504040204" pitchFamily="50" charset="-128"/>
              </a:rPr>
              <a:t>The results showed that only 50.4% of the problems encountered by users were covered by Success Criteria in the WCAG 2.0.</a:t>
            </a:r>
            <a:r>
              <a:rPr kumimoji="1" lang="en-US" altLang="ja-JP" sz="2400" cap="none" dirty="0">
                <a:latin typeface="Meiryo UI" panose="020B0604030504040204" pitchFamily="50" charset="-128"/>
                <a:ea typeface="Meiryo UI" panose="020B0604030504040204" pitchFamily="50" charset="-128"/>
              </a:rPr>
              <a:t> For user problems that were covered by WCAG 2.0, 16.7% of website implemented techniques recommended in WCAG 2.0 but</a:t>
            </a:r>
            <a:r>
              <a:rPr kumimoji="1" lang="en-US" altLang="ja-JP" sz="2400" cap="none" dirty="0">
                <a:solidFill>
                  <a:srgbClr val="FF0000"/>
                </a:solidFill>
                <a:latin typeface="Meiryo UI" panose="020B0604030504040204" pitchFamily="50" charset="-128"/>
                <a:ea typeface="Meiryo UI" panose="020B0604030504040204" pitchFamily="50" charset="-128"/>
              </a:rPr>
              <a:t> the techniques did not solve the problems</a:t>
            </a:r>
            <a:r>
              <a:rPr kumimoji="1" lang="en-US" altLang="ja-JP" sz="2400" cap="none" dirty="0">
                <a:latin typeface="Meiryo UI" panose="020B0604030504040204" pitchFamily="50" charset="-128"/>
                <a:ea typeface="Meiryo UI" panose="020B0604030504040204" pitchFamily="50" charset="-128"/>
              </a:rPr>
              <a:t>.  </a:t>
            </a:r>
            <a:r>
              <a:rPr lang="en-US" altLang="ja-JP" sz="2400" cap="none" dirty="0">
                <a:latin typeface="Meiryo UI" panose="020B0604030504040204" pitchFamily="50" charset="-128"/>
                <a:ea typeface="Meiryo UI" panose="020B0604030504040204" pitchFamily="50" charset="-128"/>
              </a:rPr>
              <a:t>(</a:t>
            </a:r>
            <a:r>
              <a:rPr lang="ja-JP" altLang="en-US" sz="2400" cap="none" dirty="0">
                <a:latin typeface="Meiryo UI" panose="020B0604030504040204" pitchFamily="50" charset="-128"/>
                <a:ea typeface="Meiryo UI" panose="020B0604030504040204" pitchFamily="50" charset="-128"/>
              </a:rPr>
              <a:t>略</a:t>
            </a:r>
            <a:r>
              <a:rPr lang="en-US" altLang="ja-JP" sz="2400" cap="none" dirty="0">
                <a:latin typeface="Meiryo UI" panose="020B0604030504040204" pitchFamily="50" charset="-128"/>
                <a:ea typeface="Meiryo UI" panose="020B0604030504040204" pitchFamily="50" charset="-128"/>
              </a:rPr>
              <a:t>)</a:t>
            </a:r>
            <a:r>
              <a:rPr kumimoji="1" lang="ja-JP" altLang="en-US" sz="2400" cap="none" dirty="0">
                <a:latin typeface="Meiryo UI" panose="020B0604030504040204" pitchFamily="50" charset="-128"/>
                <a:ea typeface="Meiryo UI" panose="020B0604030504040204" pitchFamily="50" charset="-128"/>
              </a:rPr>
              <a:t>”</a:t>
            </a:r>
          </a:p>
        </p:txBody>
      </p:sp>
      <p:sp>
        <p:nvSpPr>
          <p:cNvPr id="5" name="フッター プレースホルダー 4"/>
          <p:cNvSpPr>
            <a:spLocks noGrp="1"/>
          </p:cNvSpPr>
          <p:nvPr>
            <p:ph type="ftr" sz="quarter" idx="11"/>
          </p:nvPr>
        </p:nvSpPr>
        <p:spPr>
          <a:xfrm>
            <a:off x="913775" y="6116134"/>
            <a:ext cx="6672887" cy="365125"/>
          </a:xfrm>
        </p:spPr>
        <p:txBody>
          <a:bodyPr/>
          <a:lstStyle/>
          <a:p>
            <a:r>
              <a:rPr kumimoji="1" lang="ja-JP" altLang="en-US" dirty="0"/>
              <a:t>渡辺隆行「ユーザ中心の</a:t>
            </a:r>
            <a:r>
              <a:rPr kumimoji="1" lang="en-US" altLang="ja-JP" dirty="0"/>
              <a:t>Web</a:t>
            </a:r>
            <a:r>
              <a:rPr kumimoji="1" lang="ja-JP" altLang="en-US" dirty="0"/>
              <a:t>アクセシビリティをデザインする」（</a:t>
            </a:r>
            <a:r>
              <a:rPr kumimoji="1" lang="en-US" altLang="ja-JP" dirty="0"/>
              <a:t>2017</a:t>
            </a:r>
            <a:r>
              <a:rPr kumimoji="1" lang="ja-JP" altLang="en-US" dirty="0"/>
              <a:t>年</a:t>
            </a:r>
            <a:r>
              <a:rPr kumimoji="1" lang="en-US" altLang="ja-JP" dirty="0"/>
              <a:t>5</a:t>
            </a:r>
            <a:r>
              <a:rPr kumimoji="1" lang="ja-JP" altLang="en-US" dirty="0"/>
              <a:t>月</a:t>
            </a:r>
            <a:r>
              <a:rPr kumimoji="1" lang="en-US" altLang="ja-JP" dirty="0"/>
              <a:t>26</a:t>
            </a:r>
            <a:r>
              <a:rPr kumimoji="1" lang="ja-JP" altLang="en-US" dirty="0"/>
              <a:t>日，</a:t>
            </a:r>
            <a:r>
              <a:rPr kumimoji="1" lang="en-US" altLang="ja-JP" dirty="0"/>
              <a:t>JWAC</a:t>
            </a:r>
            <a:r>
              <a:rPr kumimoji="1" lang="ja-JP" altLang="en-US" dirty="0"/>
              <a:t>）</a:t>
            </a:r>
          </a:p>
        </p:txBody>
      </p:sp>
      <p:sp>
        <p:nvSpPr>
          <p:cNvPr id="6" name="スライド番号プレースホルダー 5"/>
          <p:cNvSpPr>
            <a:spLocks noGrp="1"/>
          </p:cNvSpPr>
          <p:nvPr>
            <p:ph type="sldNum" sz="quarter" idx="12"/>
          </p:nvPr>
        </p:nvSpPr>
        <p:spPr/>
        <p:txBody>
          <a:bodyPr/>
          <a:lstStyle/>
          <a:p>
            <a:fld id="{B37E87B4-A22B-40F9-8AA7-77DD401120BD}" type="slidenum">
              <a:rPr lang="ja-JP" altLang="en-US" smtClean="0"/>
              <a:pPr/>
              <a:t>10</a:t>
            </a:fld>
            <a:endParaRPr lang="ja-JP" altLang="en-US" dirty="0"/>
          </a:p>
        </p:txBody>
      </p:sp>
    </p:spTree>
    <p:extLst>
      <p:ext uri="{BB962C8B-B14F-4D97-AF65-F5344CB8AC3E}">
        <p14:creationId xmlns:p14="http://schemas.microsoft.com/office/powerpoint/2010/main" val="3398501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Meiryo UI" panose="020B0604030504040204" pitchFamily="50" charset="-128"/>
                <a:ea typeface="Meiryo UI" panose="020B0604030504040204" pitchFamily="50" charset="-128"/>
              </a:rPr>
              <a:t>提案</a:t>
            </a:r>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sz="quarter" idx="13"/>
          </p:nvPr>
        </p:nvSpPr>
        <p:spPr>
          <a:xfrm>
            <a:off x="812169" y="2907906"/>
            <a:ext cx="10789418" cy="3345226"/>
          </a:xfrm>
        </p:spPr>
        <p:txBody>
          <a:bodyPr>
            <a:noAutofit/>
          </a:bodyPr>
          <a:lstStyle/>
          <a:p>
            <a:pPr marL="0" indent="0" algn="ctr">
              <a:buNone/>
            </a:pPr>
            <a:r>
              <a:rPr kumimoji="1" lang="en-US" altLang="ja-JP" sz="3200" cap="none" dirty="0">
                <a:solidFill>
                  <a:srgbClr val="0070C0"/>
                </a:solidFill>
                <a:latin typeface="Meiryo UI" panose="020B0604030504040204" pitchFamily="50" charset="-128"/>
                <a:ea typeface="Meiryo UI" panose="020B0604030504040204" pitchFamily="50" charset="-128"/>
              </a:rPr>
              <a:t>HCD</a:t>
            </a:r>
            <a:r>
              <a:rPr kumimoji="1" lang="ja-JP" altLang="en-US" sz="3200" cap="none" dirty="0">
                <a:solidFill>
                  <a:srgbClr val="0070C0"/>
                </a:solidFill>
                <a:latin typeface="Meiryo UI" panose="020B0604030504040204" pitchFamily="50" charset="-128"/>
                <a:ea typeface="Meiryo UI" panose="020B0604030504040204" pitchFamily="50" charset="-128"/>
              </a:rPr>
              <a:t>（人間中心デザイン）</a:t>
            </a:r>
            <a:r>
              <a:rPr kumimoji="1" lang="ja-JP" altLang="en-US" sz="3200" cap="none" dirty="0">
                <a:latin typeface="Meiryo UI" panose="020B0604030504040204" pitchFamily="50" charset="-128"/>
                <a:ea typeface="Meiryo UI" panose="020B0604030504040204" pitchFamily="50" charset="-128"/>
              </a:rPr>
              <a:t>の枠組みで</a:t>
            </a:r>
            <a:endParaRPr kumimoji="1" lang="en-US" altLang="ja-JP" sz="3200" cap="none" dirty="0">
              <a:latin typeface="Meiryo UI" panose="020B0604030504040204" pitchFamily="50" charset="-128"/>
              <a:ea typeface="Meiryo UI" panose="020B0604030504040204" pitchFamily="50" charset="-128"/>
            </a:endParaRPr>
          </a:p>
          <a:p>
            <a:pPr marL="0" indent="0" algn="ctr">
              <a:buNone/>
            </a:pPr>
            <a:r>
              <a:rPr kumimoji="1" lang="en-US" altLang="ja-JP" sz="3200" cap="none" dirty="0">
                <a:latin typeface="Meiryo UI" panose="020B0604030504040204" pitchFamily="50" charset="-128"/>
                <a:ea typeface="Meiryo UI" panose="020B0604030504040204" pitchFamily="50" charset="-128"/>
              </a:rPr>
              <a:t>Web</a:t>
            </a:r>
            <a:r>
              <a:rPr kumimoji="1" lang="ja-JP" altLang="en-US" sz="3200" cap="none" dirty="0">
                <a:latin typeface="Meiryo UI" panose="020B0604030504040204" pitchFamily="50" charset="-128"/>
                <a:ea typeface="Meiryo UI" panose="020B0604030504040204" pitchFamily="50" charset="-128"/>
              </a:rPr>
              <a:t>アクセシビリティを</a:t>
            </a:r>
            <a:r>
              <a:rPr kumimoji="1" lang="ja-JP" altLang="en-US" sz="3200" cap="none" dirty="0">
                <a:solidFill>
                  <a:srgbClr val="0070C0"/>
                </a:solidFill>
                <a:latin typeface="Meiryo UI" panose="020B0604030504040204" pitchFamily="50" charset="-128"/>
                <a:ea typeface="Meiryo UI" panose="020B0604030504040204" pitchFamily="50" charset="-128"/>
              </a:rPr>
              <a:t>デザイン</a:t>
            </a:r>
            <a:r>
              <a:rPr kumimoji="1" lang="ja-JP" altLang="en-US" sz="3200" cap="none" dirty="0">
                <a:latin typeface="Meiryo UI" panose="020B0604030504040204" pitchFamily="50" charset="-128"/>
                <a:ea typeface="Meiryo UI" panose="020B0604030504040204" pitchFamily="50" charset="-128"/>
              </a:rPr>
              <a:t>する</a:t>
            </a:r>
          </a:p>
        </p:txBody>
      </p:sp>
      <p:sp>
        <p:nvSpPr>
          <p:cNvPr id="4" name="フッター プレースホルダー 3"/>
          <p:cNvSpPr>
            <a:spLocks noGrp="1"/>
          </p:cNvSpPr>
          <p:nvPr>
            <p:ph type="ftr" sz="quarter" idx="11"/>
          </p:nvPr>
        </p:nvSpPr>
        <p:spPr/>
        <p:txBody>
          <a:bodyPr/>
          <a:lstStyle/>
          <a:p>
            <a:r>
              <a:rPr kumimoji="1" lang="ja-JP" altLang="en-US"/>
              <a:t>渡辺隆行「ユーザ中心の</a:t>
            </a:r>
            <a:r>
              <a:rPr kumimoji="1" lang="en-US" altLang="ja-JP"/>
              <a:t>Web</a:t>
            </a:r>
            <a:r>
              <a:rPr kumimoji="1" lang="ja-JP" altLang="en-US"/>
              <a:t>アクセシビリティをデザインする」（</a:t>
            </a:r>
            <a:r>
              <a:rPr kumimoji="1" lang="en-US" altLang="ja-JP"/>
              <a:t>2017</a:t>
            </a:r>
            <a:r>
              <a:rPr kumimoji="1" lang="ja-JP" altLang="en-US"/>
              <a:t>年</a:t>
            </a:r>
            <a:r>
              <a:rPr kumimoji="1" lang="en-US" altLang="ja-JP"/>
              <a:t>5</a:t>
            </a:r>
            <a:r>
              <a:rPr kumimoji="1" lang="ja-JP" altLang="en-US"/>
              <a:t>月</a:t>
            </a:r>
            <a:r>
              <a:rPr kumimoji="1" lang="en-US" altLang="ja-JP"/>
              <a:t>26</a:t>
            </a:r>
            <a:r>
              <a:rPr kumimoji="1" lang="ja-JP" altLang="en-US"/>
              <a:t>日，</a:t>
            </a:r>
            <a:r>
              <a:rPr kumimoji="1" lang="en-US" altLang="ja-JP"/>
              <a:t>JWAC</a:t>
            </a:r>
            <a:r>
              <a:rPr kumimoji="1" lang="ja-JP" altLang="en-US"/>
              <a:t>）</a:t>
            </a:r>
          </a:p>
        </p:txBody>
      </p:sp>
      <p:sp>
        <p:nvSpPr>
          <p:cNvPr id="6" name="スライド番号プレースホルダー 5"/>
          <p:cNvSpPr>
            <a:spLocks noGrp="1"/>
          </p:cNvSpPr>
          <p:nvPr>
            <p:ph type="sldNum" sz="quarter" idx="12"/>
          </p:nvPr>
        </p:nvSpPr>
        <p:spPr/>
        <p:txBody>
          <a:bodyPr/>
          <a:lstStyle/>
          <a:p>
            <a:fld id="{B37E87B4-A22B-40F9-8AA7-77DD401120BD}" type="slidenum">
              <a:rPr lang="ja-JP" altLang="en-US" smtClean="0"/>
              <a:pPr/>
              <a:t>11</a:t>
            </a:fld>
            <a:endParaRPr lang="ja-JP" altLang="en-US" dirty="0"/>
          </a:p>
        </p:txBody>
      </p:sp>
    </p:spTree>
    <p:extLst>
      <p:ext uri="{BB962C8B-B14F-4D97-AF65-F5344CB8AC3E}">
        <p14:creationId xmlns:p14="http://schemas.microsoft.com/office/powerpoint/2010/main" val="3403044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Meiryo UI" panose="020B0604030504040204" pitchFamily="50" charset="-128"/>
                <a:ea typeface="Meiryo UI" panose="020B0604030504040204" pitchFamily="50" charset="-128"/>
              </a:rPr>
              <a:t>今日の話の流れ</a:t>
            </a:r>
          </a:p>
        </p:txBody>
      </p:sp>
      <p:sp>
        <p:nvSpPr>
          <p:cNvPr id="3" name="コンテンツ プレースホルダー 2"/>
          <p:cNvSpPr>
            <a:spLocks noGrp="1"/>
          </p:cNvSpPr>
          <p:nvPr>
            <p:ph sz="quarter" idx="13"/>
          </p:nvPr>
        </p:nvSpPr>
        <p:spPr>
          <a:xfrm>
            <a:off x="976876" y="2150270"/>
            <a:ext cx="10075438" cy="3640930"/>
          </a:xfrm>
        </p:spPr>
        <p:txBody>
          <a:bodyPr>
            <a:normAutofit/>
          </a:bodyPr>
          <a:lstStyle/>
          <a:p>
            <a:pPr marL="514350" indent="-514350">
              <a:spcAft>
                <a:spcPts val="1200"/>
              </a:spcAft>
              <a:buFont typeface="+mj-lt"/>
              <a:buAutoNum type="arabicPeriod"/>
            </a:pPr>
            <a:r>
              <a:rPr lang="ja-JP" altLang="en-US" sz="3000" dirty="0">
                <a:latin typeface="Meiryo UI" panose="020B0604030504040204" pitchFamily="50" charset="-128"/>
                <a:ea typeface="Meiryo UI" panose="020B0604030504040204" pitchFamily="50" charset="-128"/>
                <a:cs typeface="Arial Unicode MS" panose="020B0604020202020204" pitchFamily="50" charset="-128"/>
              </a:rPr>
              <a:t>渡辺</a:t>
            </a:r>
            <a:r>
              <a:rPr kumimoji="1" lang="ja-JP" altLang="en-US" sz="3000" dirty="0">
                <a:latin typeface="Meiryo UI" panose="020B0604030504040204" pitchFamily="50" charset="-128"/>
                <a:ea typeface="Meiryo UI" panose="020B0604030504040204" pitchFamily="50" charset="-128"/>
                <a:cs typeface="Arial Unicode MS" panose="020B0604020202020204" pitchFamily="50" charset="-128"/>
              </a:rPr>
              <a:t>の問題意識</a:t>
            </a:r>
            <a:endParaRPr kumimoji="1" lang="en-US" altLang="ja-JP" sz="3000" dirty="0">
              <a:latin typeface="Meiryo UI" panose="020B0604030504040204" pitchFamily="50" charset="-128"/>
              <a:ea typeface="Meiryo UI" panose="020B0604030504040204" pitchFamily="50" charset="-128"/>
              <a:cs typeface="Arial Unicode MS" panose="020B0604020202020204" pitchFamily="50" charset="-128"/>
            </a:endParaRPr>
          </a:p>
          <a:p>
            <a:pPr marL="514350" indent="-514350">
              <a:spcAft>
                <a:spcPts val="1200"/>
              </a:spcAft>
              <a:buFont typeface="+mj-lt"/>
              <a:buAutoNum type="arabicPeriod"/>
            </a:pPr>
            <a:r>
              <a:rPr lang="ja-JP" altLang="en-US" sz="3000" dirty="0">
                <a:solidFill>
                  <a:srgbClr val="FF0000"/>
                </a:solidFill>
                <a:latin typeface="Meiryo UI" panose="020B0604030504040204" pitchFamily="50" charset="-128"/>
                <a:ea typeface="Meiryo UI" panose="020B0604030504040204" pitchFamily="50" charset="-128"/>
                <a:cs typeface="Arial Unicode MS" panose="020B0604020202020204" pitchFamily="50" charset="-128"/>
              </a:rPr>
              <a:t>デザインとは</a:t>
            </a:r>
            <a:endParaRPr lang="en-US" altLang="ja-JP" sz="3000" dirty="0">
              <a:solidFill>
                <a:srgbClr val="FF0000"/>
              </a:solidFill>
              <a:latin typeface="Meiryo UI" panose="020B0604030504040204" pitchFamily="50" charset="-128"/>
              <a:ea typeface="Meiryo UI" panose="020B0604030504040204" pitchFamily="50" charset="-128"/>
              <a:cs typeface="Arial Unicode MS" panose="020B0604020202020204" pitchFamily="50" charset="-128"/>
            </a:endParaRPr>
          </a:p>
          <a:p>
            <a:pPr marL="514350" indent="-514350">
              <a:spcAft>
                <a:spcPts val="1200"/>
              </a:spcAft>
              <a:buFont typeface="+mj-lt"/>
              <a:buAutoNum type="arabicPeriod"/>
            </a:pPr>
            <a:r>
              <a:rPr kumimoji="1" lang="ja-JP" altLang="en-US" sz="3000" dirty="0">
                <a:latin typeface="Meiryo UI" panose="020B0604030504040204" pitchFamily="50" charset="-128"/>
                <a:ea typeface="Meiryo UI" panose="020B0604030504040204" pitchFamily="50" charset="-128"/>
                <a:cs typeface="Arial Unicode MS" panose="020B0604020202020204" pitchFamily="50" charset="-128"/>
              </a:rPr>
              <a:t>人間中心設計</a:t>
            </a:r>
            <a:endParaRPr kumimoji="1" lang="en-US" altLang="ja-JP" sz="3000" dirty="0">
              <a:latin typeface="Meiryo UI" panose="020B0604030504040204" pitchFamily="50" charset="-128"/>
              <a:ea typeface="Meiryo UI" panose="020B0604030504040204" pitchFamily="50" charset="-128"/>
              <a:cs typeface="Arial Unicode MS" panose="020B0604020202020204" pitchFamily="50" charset="-128"/>
            </a:endParaRPr>
          </a:p>
          <a:p>
            <a:pPr marL="514350" indent="-514350">
              <a:spcAft>
                <a:spcPts val="1200"/>
              </a:spcAft>
              <a:buFont typeface="+mj-lt"/>
              <a:buAutoNum type="arabicPeriod"/>
            </a:pPr>
            <a:r>
              <a:rPr lang="en-US" altLang="ja-JP" sz="3000" cap="none" dirty="0">
                <a:latin typeface="Meiryo UI" panose="020B0604030504040204" pitchFamily="50" charset="-128"/>
                <a:ea typeface="Meiryo UI" panose="020B0604030504040204" pitchFamily="50" charset="-128"/>
                <a:cs typeface="Arial Unicode MS" panose="020B0604020202020204" pitchFamily="50" charset="-128"/>
              </a:rPr>
              <a:t>Web</a:t>
            </a:r>
            <a:r>
              <a:rPr lang="ja-JP" altLang="en-US" sz="3000" cap="none" dirty="0">
                <a:latin typeface="Meiryo UI" panose="020B0604030504040204" pitchFamily="50" charset="-128"/>
                <a:ea typeface="Meiryo UI" panose="020B0604030504040204" pitchFamily="50" charset="-128"/>
                <a:cs typeface="Arial Unicode MS" panose="020B0604020202020204" pitchFamily="50" charset="-128"/>
              </a:rPr>
              <a:t>アクセシビリティ</a:t>
            </a:r>
            <a:endParaRPr kumimoji="1" lang="en-US" altLang="ja-JP" sz="3000" cap="none" dirty="0">
              <a:latin typeface="Meiryo UI" panose="020B0604030504040204" pitchFamily="50" charset="-128"/>
              <a:ea typeface="Meiryo UI" panose="020B0604030504040204" pitchFamily="50" charset="-128"/>
              <a:cs typeface="Arial Unicode MS" panose="020B0604020202020204" pitchFamily="50" charset="-128"/>
            </a:endParaRPr>
          </a:p>
        </p:txBody>
      </p:sp>
      <p:sp>
        <p:nvSpPr>
          <p:cNvPr id="4" name="フッター プレースホルダー 3"/>
          <p:cNvSpPr>
            <a:spLocks noGrp="1"/>
          </p:cNvSpPr>
          <p:nvPr>
            <p:ph type="ftr" sz="quarter" idx="11"/>
          </p:nvPr>
        </p:nvSpPr>
        <p:spPr/>
        <p:txBody>
          <a:bodyPr/>
          <a:lstStyle/>
          <a:p>
            <a:r>
              <a:rPr kumimoji="1" lang="ja-JP" altLang="en-US" dirty="0"/>
              <a:t>渡辺隆行「ユーザ中心の</a:t>
            </a:r>
            <a:r>
              <a:rPr kumimoji="1" lang="en-US" altLang="ja-JP" dirty="0"/>
              <a:t>Web</a:t>
            </a:r>
            <a:r>
              <a:rPr kumimoji="1" lang="ja-JP" altLang="en-US" dirty="0"/>
              <a:t>アクセシビリティをデザインする」（</a:t>
            </a:r>
            <a:r>
              <a:rPr kumimoji="1" lang="en-US" altLang="ja-JP" dirty="0"/>
              <a:t>2017</a:t>
            </a:r>
            <a:r>
              <a:rPr kumimoji="1" lang="ja-JP" altLang="en-US" dirty="0"/>
              <a:t>年</a:t>
            </a:r>
            <a:r>
              <a:rPr kumimoji="1" lang="en-US" altLang="ja-JP" dirty="0"/>
              <a:t>5</a:t>
            </a:r>
            <a:r>
              <a:rPr kumimoji="1" lang="ja-JP" altLang="en-US" dirty="0"/>
              <a:t>月</a:t>
            </a:r>
            <a:r>
              <a:rPr kumimoji="1" lang="en-US" altLang="ja-JP" dirty="0"/>
              <a:t>26</a:t>
            </a:r>
            <a:r>
              <a:rPr kumimoji="1" lang="ja-JP" altLang="en-US" dirty="0"/>
              <a:t>日，</a:t>
            </a:r>
            <a:r>
              <a:rPr kumimoji="1" lang="en-US" altLang="ja-JP" dirty="0"/>
              <a:t>JWAC</a:t>
            </a:r>
            <a:r>
              <a:rPr kumimoji="1" lang="ja-JP" altLang="en-US" dirty="0"/>
              <a:t>）</a:t>
            </a:r>
          </a:p>
        </p:txBody>
      </p:sp>
      <p:sp>
        <p:nvSpPr>
          <p:cNvPr id="5" name="スライド番号プレースホルダー 4"/>
          <p:cNvSpPr>
            <a:spLocks noGrp="1"/>
          </p:cNvSpPr>
          <p:nvPr>
            <p:ph type="sldNum" sz="quarter" idx="12"/>
          </p:nvPr>
        </p:nvSpPr>
        <p:spPr/>
        <p:txBody>
          <a:bodyPr/>
          <a:lstStyle/>
          <a:p>
            <a:fld id="{B37E87B4-A22B-40F9-8AA7-77DD401120BD}" type="slidenum">
              <a:rPr lang="ja-JP" altLang="en-US" smtClean="0"/>
              <a:pPr/>
              <a:t>12</a:t>
            </a:fld>
            <a:endParaRPr lang="ja-JP" altLang="en-US" dirty="0"/>
          </a:p>
        </p:txBody>
      </p:sp>
    </p:spTree>
    <p:extLst>
      <p:ext uri="{BB962C8B-B14F-4D97-AF65-F5344CB8AC3E}">
        <p14:creationId xmlns:p14="http://schemas.microsoft.com/office/powerpoint/2010/main" val="2809347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13775" y="618517"/>
            <a:ext cx="10364451" cy="705753"/>
          </a:xfrm>
        </p:spPr>
        <p:txBody>
          <a:bodyPr/>
          <a:lstStyle/>
          <a:p>
            <a:r>
              <a:rPr kumimoji="1" lang="ja-JP" altLang="en-US" dirty="0">
                <a:latin typeface="Meiryo UI" panose="020B0604030504040204" pitchFamily="50" charset="-128"/>
                <a:ea typeface="Meiryo UI" panose="020B0604030504040204" pitchFamily="50" charset="-128"/>
              </a:rPr>
              <a:t>デザインとは？</a:t>
            </a:r>
          </a:p>
        </p:txBody>
      </p:sp>
      <p:sp>
        <p:nvSpPr>
          <p:cNvPr id="3" name="コンテンツ プレースホルダー 2"/>
          <p:cNvSpPr>
            <a:spLocks noGrp="1"/>
          </p:cNvSpPr>
          <p:nvPr>
            <p:ph sz="quarter" idx="13"/>
          </p:nvPr>
        </p:nvSpPr>
        <p:spPr>
          <a:xfrm>
            <a:off x="761053" y="1271697"/>
            <a:ext cx="11114788" cy="4924130"/>
          </a:xfrm>
        </p:spPr>
        <p:txBody>
          <a:bodyPr>
            <a:noAutofit/>
          </a:bodyPr>
          <a:lstStyle/>
          <a:p>
            <a:pPr marL="457200" indent="-457200">
              <a:buFont typeface="+mj-lt"/>
              <a:buAutoNum type="arabicPeriod"/>
            </a:pPr>
            <a:r>
              <a:rPr kumimoji="1" lang="ja-JP" altLang="en-US" sz="2400" dirty="0">
                <a:latin typeface="Meiryo UI" panose="020B0604030504040204" pitchFamily="50" charset="-128"/>
                <a:ea typeface="Meiryo UI" panose="020B0604030504040204" pitchFamily="50" charset="-128"/>
              </a:rPr>
              <a:t>アートとデザイン</a:t>
            </a:r>
            <a:endParaRPr kumimoji="1" lang="en-US" altLang="ja-JP" sz="2400" dirty="0">
              <a:latin typeface="Meiryo UI" panose="020B0604030504040204" pitchFamily="50" charset="-128"/>
              <a:ea typeface="Meiryo UI" panose="020B0604030504040204" pitchFamily="50" charset="-128"/>
            </a:endParaRPr>
          </a:p>
          <a:p>
            <a:pPr lvl="1"/>
            <a:r>
              <a:rPr kumimoji="1" lang="ja-JP" altLang="en-US" sz="2200" dirty="0">
                <a:latin typeface="Meiryo UI" panose="020B0604030504040204" pitchFamily="50" charset="-128"/>
                <a:ea typeface="Meiryo UI" panose="020B0604030504040204" pitchFamily="50" charset="-128"/>
              </a:rPr>
              <a:t>アート（芸術．主観的．表現することが目的．自分主体）</a:t>
            </a:r>
            <a:endParaRPr lang="en-US" altLang="ja-JP" sz="2200" dirty="0">
              <a:latin typeface="Meiryo UI" panose="020B0604030504040204" pitchFamily="50" charset="-128"/>
              <a:ea typeface="Meiryo UI" panose="020B0604030504040204" pitchFamily="50" charset="-128"/>
            </a:endParaRPr>
          </a:p>
          <a:p>
            <a:pPr lvl="1"/>
            <a:r>
              <a:rPr kumimoji="1" lang="ja-JP" altLang="en-US" sz="2200" dirty="0">
                <a:latin typeface="Meiryo UI" panose="020B0604030504040204" pitchFamily="50" charset="-128"/>
                <a:ea typeface="Meiryo UI" panose="020B0604030504040204" pitchFamily="50" charset="-128"/>
              </a:rPr>
              <a:t>デザイン（モノ・コトの意味をユーザに伝えること．ユーザ主体）</a:t>
            </a:r>
            <a:endParaRPr kumimoji="1" lang="en-US" altLang="ja-JP" sz="2200" dirty="0">
              <a:latin typeface="Meiryo UI" panose="020B0604030504040204" pitchFamily="50" charset="-128"/>
              <a:ea typeface="Meiryo UI" panose="020B0604030504040204" pitchFamily="50" charset="-128"/>
            </a:endParaRPr>
          </a:p>
          <a:p>
            <a:pPr marL="457200" indent="-457200">
              <a:buFont typeface="+mj-lt"/>
              <a:buAutoNum type="arabicPeriod"/>
            </a:pPr>
            <a:r>
              <a:rPr lang="ja-JP" altLang="en-US" sz="2400" cap="none" dirty="0">
                <a:latin typeface="Meiryo UI" panose="020B0604030504040204" pitchFamily="50" charset="-128"/>
                <a:ea typeface="Meiryo UI" panose="020B0604030504040204" pitchFamily="50" charset="-128"/>
              </a:rPr>
              <a:t>設計＝デザイン（</a:t>
            </a:r>
            <a:r>
              <a:rPr lang="en-US" altLang="ja-JP" sz="2400" cap="none" dirty="0">
                <a:latin typeface="Meiryo UI" panose="020B0604030504040204" pitchFamily="50" charset="-128"/>
                <a:ea typeface="Meiryo UI" panose="020B0604030504040204" pitchFamily="50" charset="-128"/>
              </a:rPr>
              <a:t>Design</a:t>
            </a:r>
            <a:r>
              <a:rPr lang="ja-JP" altLang="en-US" sz="2400" cap="none" dirty="0">
                <a:latin typeface="Meiryo UI" panose="020B0604030504040204" pitchFamily="50" charset="-128"/>
                <a:ea typeface="Meiryo UI" panose="020B0604030504040204" pitchFamily="50" charset="-128"/>
              </a:rPr>
              <a:t>）？</a:t>
            </a:r>
            <a:endParaRPr lang="en-US" altLang="ja-JP" sz="2200" cap="none" dirty="0">
              <a:latin typeface="Meiryo UI" panose="020B0604030504040204" pitchFamily="50" charset="-128"/>
              <a:ea typeface="Meiryo UI" panose="020B0604030504040204" pitchFamily="50" charset="-128"/>
            </a:endParaRPr>
          </a:p>
          <a:p>
            <a:pPr lvl="1" fontAlgn="base" latinLnBrk="1"/>
            <a:r>
              <a:rPr lang="ja-JP" altLang="en-US" sz="2000" cap="none" dirty="0">
                <a:latin typeface="Meiryo UI" panose="020B0604030504040204" pitchFamily="50" charset="-128"/>
                <a:ea typeface="Meiryo UI" panose="020B0604030504040204" pitchFamily="50" charset="-128"/>
              </a:rPr>
              <a:t>設計   </a:t>
            </a:r>
            <a:r>
              <a:rPr lang="ja-JP" altLang="en-US" sz="1400" b="1" dirty="0">
                <a:latin typeface="Meiryo UI" panose="020B0604030504040204" pitchFamily="50" charset="-128"/>
                <a:ea typeface="Meiryo UI" panose="020B0604030504040204" pitchFamily="50" charset="-128"/>
              </a:rPr>
              <a:t>２</a:t>
            </a:r>
            <a:r>
              <a:rPr lang="ja-JP" altLang="en-US" sz="1400" dirty="0">
                <a:latin typeface="Meiryo UI" panose="020B0604030504040204" pitchFamily="50" charset="-128"/>
                <a:ea typeface="Meiryo UI" panose="020B0604030504040204" pitchFamily="50" charset="-128"/>
              </a:rPr>
              <a:t> 一般に、計画を立てること。また、その計画。「老後の生活を設計する」（デジタル大辞林）</a:t>
            </a:r>
            <a:endParaRPr lang="en-US" altLang="ja-JP" sz="1400" cap="none" dirty="0">
              <a:latin typeface="Meiryo UI" panose="020B0604030504040204" pitchFamily="50" charset="-128"/>
              <a:ea typeface="Meiryo UI" panose="020B0604030504040204" pitchFamily="50" charset="-128"/>
            </a:endParaRPr>
          </a:p>
          <a:p>
            <a:pPr lvl="1"/>
            <a:r>
              <a:rPr lang="ja-JP" altLang="en-US" sz="2200" cap="none" dirty="0">
                <a:latin typeface="Meiryo UI" panose="020B0604030504040204" pitchFamily="50" charset="-128"/>
                <a:ea typeface="Meiryo UI" panose="020B0604030504040204" pitchFamily="50" charset="-128"/>
              </a:rPr>
              <a:t>デザイン</a:t>
            </a:r>
            <a:r>
              <a:rPr lang="ja-JP" altLang="en-US" sz="2400" cap="none" dirty="0">
                <a:latin typeface="Meiryo UI" panose="020B0604030504040204" pitchFamily="50" charset="-128"/>
                <a:ea typeface="Meiryo UI" panose="020B0604030504040204" pitchFamily="50" charset="-128"/>
              </a:rPr>
              <a:t>（このスライドでの意味）</a:t>
            </a:r>
            <a:endParaRPr lang="en-US" altLang="ja-JP" sz="2400" cap="none" dirty="0">
              <a:latin typeface="Meiryo UI" panose="020B0604030504040204" pitchFamily="50" charset="-128"/>
              <a:ea typeface="Meiryo UI" panose="020B0604030504040204" pitchFamily="50" charset="-128"/>
            </a:endParaRPr>
          </a:p>
          <a:p>
            <a:pPr lvl="2"/>
            <a:r>
              <a:rPr lang="ja-JP" altLang="en-US" sz="2200" dirty="0">
                <a:latin typeface="Meiryo UI" panose="020B0604030504040204" pitchFamily="50" charset="-128"/>
                <a:ea typeface="Meiryo UI" panose="020B0604030504040204" pitchFamily="50" charset="-128"/>
              </a:rPr>
              <a:t>「</a:t>
            </a:r>
            <a:r>
              <a:rPr lang="ja-JP" altLang="en-US" sz="2200" dirty="0">
                <a:solidFill>
                  <a:srgbClr val="FF0000"/>
                </a:solidFill>
                <a:latin typeface="Meiryo UI" panose="020B0604030504040204" pitchFamily="50" charset="-128"/>
                <a:ea typeface="Meiryo UI" panose="020B0604030504040204" pitchFamily="50" charset="-128"/>
              </a:rPr>
              <a:t>明確な目的をもって，モノやコトに新しい価値や意味を与える方法</a:t>
            </a:r>
            <a:r>
              <a:rPr lang="ja-JP" altLang="en-US" sz="2200" dirty="0">
                <a:latin typeface="Meiryo UI" panose="020B0604030504040204" pitchFamily="50" charset="-128"/>
                <a:ea typeface="Meiryo UI" panose="020B0604030504040204" pitchFamily="50" charset="-128"/>
              </a:rPr>
              <a:t>」</a:t>
            </a:r>
            <a:br>
              <a:rPr lang="en-US" altLang="ja-JP" sz="2200" dirty="0">
                <a:latin typeface="Meiryo UI" panose="020B0604030504040204" pitchFamily="50" charset="-128"/>
                <a:ea typeface="Meiryo UI" panose="020B0604030504040204" pitchFamily="50" charset="-128"/>
              </a:rPr>
            </a:br>
            <a:r>
              <a:rPr lang="ja-JP" altLang="en-US" sz="2200" dirty="0">
                <a:latin typeface="Meiryo UI" panose="020B0604030504040204" pitchFamily="50" charset="-128"/>
                <a:ea typeface="Meiryo UI" panose="020B0604030504040204" pitchFamily="50" charset="-128"/>
              </a:rPr>
              <a:t>（早川克美：</a:t>
            </a:r>
            <a:r>
              <a:rPr lang="en-US" altLang="ja-JP" sz="2200" dirty="0">
                <a:latin typeface="Meiryo UI" panose="020B0604030504040204" pitchFamily="50" charset="-128"/>
                <a:ea typeface="Meiryo UI" panose="020B0604030504040204" pitchFamily="50" charset="-128"/>
              </a:rPr>
              <a:t>『</a:t>
            </a:r>
            <a:r>
              <a:rPr lang="ja-JP" altLang="en-US" sz="2200" dirty="0">
                <a:latin typeface="Meiryo UI" panose="020B0604030504040204" pitchFamily="50" charset="-128"/>
                <a:ea typeface="Meiryo UI" panose="020B0604030504040204" pitchFamily="50" charset="-128"/>
              </a:rPr>
              <a:t>デザインへのまなざし</a:t>
            </a:r>
            <a:r>
              <a:rPr lang="en-US" altLang="ja-JP" sz="2200" dirty="0">
                <a:latin typeface="Meiryo UI" panose="020B0604030504040204" pitchFamily="50" charset="-128"/>
                <a:ea typeface="Meiryo UI" panose="020B0604030504040204" pitchFamily="50" charset="-128"/>
              </a:rPr>
              <a:t>』</a:t>
            </a:r>
            <a:r>
              <a:rPr lang="ja-JP" altLang="en-US" sz="2200" dirty="0">
                <a:latin typeface="Meiryo UI" panose="020B0604030504040204" pitchFamily="50" charset="-128"/>
                <a:ea typeface="Meiryo UI" panose="020B0604030504040204" pitchFamily="50" charset="-128"/>
              </a:rPr>
              <a:t>（藝術学舎））</a:t>
            </a:r>
            <a:endParaRPr lang="en-US" altLang="ja-JP" sz="2200" dirty="0">
              <a:latin typeface="Meiryo UI" panose="020B0604030504040204" pitchFamily="50" charset="-128"/>
              <a:ea typeface="Meiryo UI" panose="020B0604030504040204" pitchFamily="50" charset="-128"/>
            </a:endParaRPr>
          </a:p>
          <a:p>
            <a:pPr lvl="2"/>
            <a:r>
              <a:rPr lang="ja-JP" altLang="en-US" sz="2200" cap="none" dirty="0">
                <a:latin typeface="Meiryo UI" panose="020B0604030504040204" pitchFamily="50" charset="-128"/>
                <a:ea typeface="Meiryo UI" panose="020B0604030504040204" pitchFamily="50" charset="-128"/>
              </a:rPr>
              <a:t>「</a:t>
            </a:r>
            <a:r>
              <a:rPr lang="ja-JP" altLang="en-US" sz="2200" cap="none" dirty="0">
                <a:solidFill>
                  <a:srgbClr val="FF0000"/>
                </a:solidFill>
                <a:latin typeface="Meiryo UI" panose="020B0604030504040204" pitchFamily="50" charset="-128"/>
                <a:ea typeface="Meiryo UI" panose="020B0604030504040204" pitchFamily="50" charset="-128"/>
              </a:rPr>
              <a:t>私たちの生活におけるさまざまな問題解決のための（略）人工物の設計</a:t>
            </a:r>
            <a:r>
              <a:rPr lang="ja-JP" altLang="en-US" sz="2200" cap="none" dirty="0">
                <a:latin typeface="Meiryo UI" panose="020B0604030504040204" pitchFamily="50" charset="-128"/>
                <a:ea typeface="Meiryo UI" panose="020B0604030504040204" pitchFamily="50" charset="-128"/>
              </a:rPr>
              <a:t>」</a:t>
            </a:r>
            <a:br>
              <a:rPr lang="en-US" altLang="ja-JP" sz="2200" cap="none" dirty="0">
                <a:latin typeface="Meiryo UI" panose="020B0604030504040204" pitchFamily="50" charset="-128"/>
                <a:ea typeface="Meiryo UI" panose="020B0604030504040204" pitchFamily="50" charset="-128"/>
              </a:rPr>
            </a:br>
            <a:r>
              <a:rPr lang="ja-JP" altLang="en-US" sz="2200" cap="none" dirty="0">
                <a:latin typeface="Meiryo UI" panose="020B0604030504040204" pitchFamily="50" charset="-128"/>
                <a:ea typeface="Meiryo UI" panose="020B0604030504040204" pitchFamily="50" charset="-128"/>
              </a:rPr>
              <a:t>（カセム他編：</a:t>
            </a:r>
            <a:r>
              <a:rPr lang="en-US" altLang="ja-JP" sz="2200" cap="none" dirty="0">
                <a:latin typeface="Meiryo UI" panose="020B0604030504040204" pitchFamily="50" charset="-128"/>
                <a:ea typeface="Meiryo UI" panose="020B0604030504040204" pitchFamily="50" charset="-128"/>
              </a:rPr>
              <a:t>『</a:t>
            </a:r>
            <a:r>
              <a:rPr lang="ja-JP" altLang="en-US" sz="2200" cap="none" dirty="0">
                <a:latin typeface="Meiryo UI" panose="020B0604030504040204" pitchFamily="50" charset="-128"/>
                <a:ea typeface="Meiryo UI" panose="020B0604030504040204" pitchFamily="50" charset="-128"/>
              </a:rPr>
              <a:t>インクルーシブデザイン</a:t>
            </a:r>
            <a:r>
              <a:rPr lang="en-US" altLang="ja-JP" sz="2200" cap="none" dirty="0">
                <a:latin typeface="Meiryo UI" panose="020B0604030504040204" pitchFamily="50" charset="-128"/>
                <a:ea typeface="Meiryo UI" panose="020B0604030504040204" pitchFamily="50" charset="-128"/>
              </a:rPr>
              <a:t>』</a:t>
            </a:r>
            <a:r>
              <a:rPr lang="ja-JP" altLang="en-US" sz="2200" cap="none" dirty="0">
                <a:latin typeface="Meiryo UI" panose="020B0604030504040204" pitchFamily="50" charset="-128"/>
                <a:ea typeface="Meiryo UI" panose="020B0604030504040204" pitchFamily="50" charset="-128"/>
              </a:rPr>
              <a:t>（学芸出版社））</a:t>
            </a:r>
            <a:endParaRPr lang="en-US" altLang="ja-JP" sz="2000" cap="none" dirty="0">
              <a:latin typeface="Meiryo UI" panose="020B0604030504040204" pitchFamily="50" charset="-128"/>
              <a:ea typeface="Meiryo UI" panose="020B0604030504040204" pitchFamily="50" charset="-128"/>
            </a:endParaRPr>
          </a:p>
        </p:txBody>
      </p:sp>
      <mc:AlternateContent xmlns:mc="http://schemas.openxmlformats.org/markup-compatibility/2006" xmlns:p14="http://schemas.microsoft.com/office/powerpoint/2010/main">
        <mc:Choice Requires="p14">
          <p:contentPart p14:bwMode="auto" r:id="rId2">
            <p14:nvContentPartPr>
              <p14:cNvPr id="60" name="インク 59"/>
              <p14:cNvContentPartPr/>
              <p14:nvPr/>
            </p14:nvContentPartPr>
            <p14:xfrm>
              <a:off x="9672533" y="2195482"/>
              <a:ext cx="871920" cy="1839240"/>
            </p14:xfrm>
          </p:contentPart>
        </mc:Choice>
        <mc:Fallback xmlns="">
          <p:pic>
            <p:nvPicPr>
              <p:cNvPr id="60" name="インク 59"/>
              <p:cNvPicPr/>
              <p:nvPr/>
            </p:nvPicPr>
            <p:blipFill>
              <a:blip r:embed="rId4"/>
              <a:stretch>
                <a:fillRect/>
              </a:stretch>
            </p:blipFill>
            <p:spPr>
              <a:xfrm>
                <a:off x="9670373" y="2192602"/>
                <a:ext cx="878760" cy="1844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7" name="インク 146"/>
              <p14:cNvContentPartPr/>
              <p14:nvPr/>
            </p14:nvContentPartPr>
            <p14:xfrm>
              <a:off x="10024973" y="3733762"/>
              <a:ext cx="180" cy="4860"/>
            </p14:xfrm>
          </p:contentPart>
        </mc:Choice>
        <mc:Fallback xmlns="">
          <p:pic>
            <p:nvPicPr>
              <p:cNvPr id="147" name="インク 146"/>
              <p:cNvPicPr/>
              <p:nvPr/>
            </p:nvPicPr>
            <p:blipFill>
              <a:blip r:embed="rId30"/>
              <a:stretch>
                <a:fillRect/>
              </a:stretch>
            </p:blipFill>
            <p:spPr>
              <a:xfrm>
                <a:off x="10024073" y="3732894"/>
                <a:ext cx="1980" cy="6596"/>
              </a:xfrm>
              <a:prstGeom prst="rect">
                <a:avLst/>
              </a:prstGeom>
            </p:spPr>
          </p:pic>
        </mc:Fallback>
      </mc:AlternateContent>
      <p:sp>
        <p:nvSpPr>
          <p:cNvPr id="4" name="フッター プレースホルダー 3"/>
          <p:cNvSpPr>
            <a:spLocks noGrp="1"/>
          </p:cNvSpPr>
          <p:nvPr>
            <p:ph type="ftr" sz="quarter" idx="11"/>
          </p:nvPr>
        </p:nvSpPr>
        <p:spPr>
          <a:xfrm>
            <a:off x="913775" y="6195827"/>
            <a:ext cx="6672887" cy="365125"/>
          </a:xfrm>
        </p:spPr>
        <p:txBody>
          <a:bodyPr/>
          <a:lstStyle/>
          <a:p>
            <a:r>
              <a:rPr kumimoji="1" lang="ja-JP" altLang="en-US" dirty="0"/>
              <a:t>渡辺隆行「ユーザ中心の</a:t>
            </a:r>
            <a:r>
              <a:rPr kumimoji="1" lang="en-US" altLang="ja-JP" dirty="0"/>
              <a:t>Web</a:t>
            </a:r>
            <a:r>
              <a:rPr kumimoji="1" lang="ja-JP" altLang="en-US" dirty="0"/>
              <a:t>アクセシビリティをデザインする」（</a:t>
            </a:r>
            <a:r>
              <a:rPr kumimoji="1" lang="en-US" altLang="ja-JP" dirty="0"/>
              <a:t>2017</a:t>
            </a:r>
            <a:r>
              <a:rPr kumimoji="1" lang="ja-JP" altLang="en-US" dirty="0"/>
              <a:t>年</a:t>
            </a:r>
            <a:r>
              <a:rPr kumimoji="1" lang="en-US" altLang="ja-JP" dirty="0"/>
              <a:t>5</a:t>
            </a:r>
            <a:r>
              <a:rPr kumimoji="1" lang="ja-JP" altLang="en-US" dirty="0"/>
              <a:t>月</a:t>
            </a:r>
            <a:r>
              <a:rPr kumimoji="1" lang="en-US" altLang="ja-JP" dirty="0"/>
              <a:t>26</a:t>
            </a:r>
            <a:r>
              <a:rPr kumimoji="1" lang="ja-JP" altLang="en-US" dirty="0"/>
              <a:t>日，</a:t>
            </a:r>
            <a:r>
              <a:rPr kumimoji="1" lang="en-US" altLang="ja-JP" dirty="0"/>
              <a:t>JWAC</a:t>
            </a:r>
            <a:r>
              <a:rPr kumimoji="1" lang="ja-JP" altLang="en-US" dirty="0"/>
              <a:t>）</a:t>
            </a:r>
          </a:p>
        </p:txBody>
      </p:sp>
      <p:sp>
        <p:nvSpPr>
          <p:cNvPr id="5" name="スライド番号プレースホルダー 4"/>
          <p:cNvSpPr>
            <a:spLocks noGrp="1"/>
          </p:cNvSpPr>
          <p:nvPr>
            <p:ph type="sldNum" sz="quarter" idx="12"/>
          </p:nvPr>
        </p:nvSpPr>
        <p:spPr/>
        <p:txBody>
          <a:bodyPr/>
          <a:lstStyle/>
          <a:p>
            <a:fld id="{B37E87B4-A22B-40F9-8AA7-77DD401120BD}" type="slidenum">
              <a:rPr lang="ja-JP" altLang="en-US" smtClean="0"/>
              <a:pPr/>
              <a:t>13</a:t>
            </a:fld>
            <a:endParaRPr lang="ja-JP" altLang="en-US" dirty="0"/>
          </a:p>
        </p:txBody>
      </p:sp>
    </p:spTree>
    <p:extLst>
      <p:ext uri="{BB962C8B-B14F-4D97-AF65-F5344CB8AC3E}">
        <p14:creationId xmlns:p14="http://schemas.microsoft.com/office/powerpoint/2010/main" val="2569165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13775" y="618518"/>
            <a:ext cx="10364451" cy="914948"/>
          </a:xfrm>
        </p:spPr>
        <p:txBody>
          <a:bodyPr/>
          <a:lstStyle/>
          <a:p>
            <a:r>
              <a:rPr kumimoji="1" lang="ja-JP" altLang="en-US" dirty="0">
                <a:latin typeface="Meiryo UI" panose="020B0604030504040204" pitchFamily="50" charset="-128"/>
                <a:ea typeface="Meiryo UI" panose="020B0604030504040204" pitchFamily="50" charset="-128"/>
              </a:rPr>
              <a:t>デザインの歴史</a:t>
            </a:r>
          </a:p>
        </p:txBody>
      </p:sp>
      <p:sp>
        <p:nvSpPr>
          <p:cNvPr id="3" name="コンテンツ プレースホルダー 2"/>
          <p:cNvSpPr>
            <a:spLocks noGrp="1"/>
          </p:cNvSpPr>
          <p:nvPr>
            <p:ph sz="quarter" idx="13"/>
          </p:nvPr>
        </p:nvSpPr>
        <p:spPr>
          <a:xfrm>
            <a:off x="1397158" y="1533466"/>
            <a:ext cx="9587001" cy="4481128"/>
          </a:xfrm>
        </p:spPr>
        <p:txBody>
          <a:bodyPr>
            <a:noAutofit/>
          </a:bodyPr>
          <a:lstStyle/>
          <a:p>
            <a:pPr marL="514350" indent="-514350">
              <a:buFont typeface="+mj-lt"/>
              <a:buAutoNum type="arabicPeriod"/>
            </a:pPr>
            <a:r>
              <a:rPr lang="en-US" altLang="ja-JP" sz="2400" dirty="0">
                <a:latin typeface="Meiryo UI" panose="020B0604030504040204" pitchFamily="50" charset="-128"/>
                <a:ea typeface="Meiryo UI" panose="020B0604030504040204" pitchFamily="50" charset="-128"/>
              </a:rPr>
              <a:t>18</a:t>
            </a:r>
            <a:r>
              <a:rPr lang="ja-JP" altLang="en-US" sz="2400" dirty="0">
                <a:latin typeface="Meiryo UI" panose="020B0604030504040204" pitchFamily="50" charset="-128"/>
                <a:ea typeface="Meiryo UI" panose="020B0604030504040204" pitchFamily="50" charset="-128"/>
              </a:rPr>
              <a:t>世紀の産業革命：手工芸ではない工業化が進行</a:t>
            </a:r>
            <a:endParaRPr lang="en-US" altLang="ja-JP" sz="2400" dirty="0">
              <a:latin typeface="Meiryo UI" panose="020B0604030504040204" pitchFamily="50" charset="-128"/>
              <a:ea typeface="Meiryo UI" panose="020B0604030504040204" pitchFamily="50" charset="-128"/>
            </a:endParaRPr>
          </a:p>
          <a:p>
            <a:pPr marL="514350" indent="-514350">
              <a:buFont typeface="+mj-lt"/>
              <a:buAutoNum type="arabicPeriod"/>
            </a:pPr>
            <a:r>
              <a:rPr lang="ja-JP" altLang="en-US" sz="2400" dirty="0">
                <a:latin typeface="Meiryo UI" panose="020B0604030504040204" pitchFamily="50" charset="-128"/>
                <a:ea typeface="Meiryo UI" panose="020B0604030504040204" pitchFamily="50" charset="-128"/>
              </a:rPr>
              <a:t>粗悪工業品への反発（</a:t>
            </a:r>
            <a:r>
              <a:rPr lang="en-US" altLang="ja-JP" sz="2400" dirty="0">
                <a:latin typeface="Meiryo UI" panose="020B0604030504040204" pitchFamily="50" charset="-128"/>
                <a:ea typeface="Meiryo UI" panose="020B0604030504040204" pitchFamily="50" charset="-128"/>
              </a:rPr>
              <a:t>19</a:t>
            </a:r>
            <a:r>
              <a:rPr lang="ja-JP" altLang="en-US" sz="2400" dirty="0">
                <a:latin typeface="Meiryo UI" panose="020B0604030504040204" pitchFamily="50" charset="-128"/>
                <a:ea typeface="Meiryo UI" panose="020B0604030504040204" pitchFamily="50" charset="-128"/>
              </a:rPr>
              <a:t>世紀：アーツ・アンド・クラフツ）</a:t>
            </a:r>
            <a:endParaRPr lang="en-US" altLang="ja-JP" sz="2400" dirty="0">
              <a:latin typeface="Meiryo UI" panose="020B0604030504040204" pitchFamily="50" charset="-128"/>
              <a:ea typeface="Meiryo UI" panose="020B0604030504040204" pitchFamily="50" charset="-128"/>
            </a:endParaRPr>
          </a:p>
          <a:p>
            <a:pPr marL="514350" indent="-514350">
              <a:buFont typeface="+mj-lt"/>
              <a:buAutoNum type="arabicPeriod"/>
            </a:pPr>
            <a:r>
              <a:rPr lang="en-US" altLang="ja-JP" sz="2400" dirty="0">
                <a:latin typeface="Meiryo UI" panose="020B0604030504040204" pitchFamily="50" charset="-128"/>
                <a:ea typeface="Meiryo UI" panose="020B0604030504040204" pitchFamily="50" charset="-128"/>
              </a:rPr>
              <a:t>20</a:t>
            </a:r>
            <a:r>
              <a:rPr lang="ja-JP" altLang="en-US" sz="2400" cap="none" dirty="0">
                <a:latin typeface="Meiryo UI" panose="020B0604030504040204" pitchFamily="50" charset="-128"/>
                <a:ea typeface="Meiryo UI" panose="020B0604030504040204" pitchFamily="50" charset="-128"/>
              </a:rPr>
              <a:t>世紀のバウハウス</a:t>
            </a:r>
            <a:r>
              <a:rPr lang="ja-JP" altLang="en-US" sz="2400" dirty="0">
                <a:latin typeface="Meiryo UI" panose="020B0604030504040204" pitchFamily="50" charset="-128"/>
                <a:ea typeface="Meiryo UI" panose="020B0604030504040204" pitchFamily="50" charset="-128"/>
              </a:rPr>
              <a:t>（合理的・機能的なデザイン）</a:t>
            </a:r>
            <a:endParaRPr lang="en-US" altLang="ja-JP" sz="2400"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1980</a:t>
            </a:r>
            <a:r>
              <a:rPr lang="ja-JP" altLang="en-US" dirty="0">
                <a:latin typeface="Meiryo UI" panose="020B0604030504040204" pitchFamily="50" charset="-128"/>
                <a:ea typeface="Meiryo UI" panose="020B0604030504040204" pitchFamily="50" charset="-128"/>
              </a:rPr>
              <a:t>年代：</a:t>
            </a:r>
            <a:r>
              <a:rPr lang="en-US" altLang="ja-JP" dirty="0">
                <a:latin typeface="Meiryo UI" panose="020B0604030504040204" pitchFamily="50" charset="-128"/>
                <a:ea typeface="Meiryo UI" panose="020B0604030504040204" pitchFamily="50" charset="-128"/>
              </a:rPr>
              <a:t>PC</a:t>
            </a:r>
            <a:r>
              <a:rPr lang="ja-JP" altLang="en-US" dirty="0">
                <a:latin typeface="Meiryo UI" panose="020B0604030504040204" pitchFamily="50" charset="-128"/>
                <a:ea typeface="Meiryo UI" panose="020B0604030504040204" pitchFamily="50" charset="-128"/>
              </a:rPr>
              <a:t>登場．</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1990</a:t>
            </a:r>
            <a:r>
              <a:rPr lang="ja-JP" altLang="en-US" dirty="0">
                <a:latin typeface="Meiryo UI" panose="020B0604030504040204" pitchFamily="50" charset="-128"/>
                <a:ea typeface="Meiryo UI" panose="020B0604030504040204" pitchFamily="50" charset="-128"/>
              </a:rPr>
              <a:t>年代：</a:t>
            </a:r>
            <a:r>
              <a:rPr lang="ja-JP" altLang="en-US" dirty="0">
                <a:solidFill>
                  <a:srgbClr val="FF0000"/>
                </a:solidFill>
                <a:latin typeface="Meiryo UI" panose="020B0604030504040204" pitchFamily="50" charset="-128"/>
                <a:ea typeface="Meiryo UI" panose="020B0604030504040204" pitchFamily="50" charset="-128"/>
              </a:rPr>
              <a:t>インターネット</a:t>
            </a:r>
            <a:r>
              <a:rPr lang="ja-JP" altLang="en-US" dirty="0">
                <a:latin typeface="Meiryo UI" panose="020B0604030504040204" pitchFamily="50" charset="-128"/>
                <a:ea typeface="Meiryo UI" panose="020B0604030504040204" pitchFamily="50" charset="-128"/>
              </a:rPr>
              <a:t>の普及</a:t>
            </a:r>
            <a:endParaRPr lang="en-US" altLang="ja-JP" dirty="0">
              <a:latin typeface="Meiryo UI" panose="020B0604030504040204" pitchFamily="50" charset="-128"/>
              <a:ea typeface="Meiryo UI" panose="020B0604030504040204" pitchFamily="50" charset="-128"/>
            </a:endParaRPr>
          </a:p>
          <a:p>
            <a:pPr marL="514350" indent="-514350">
              <a:buFont typeface="+mj-lt"/>
              <a:buAutoNum type="arabicPeriod" startAt="4"/>
            </a:pPr>
            <a:r>
              <a:rPr lang="en-US" altLang="ja-JP" sz="2400" cap="none" dirty="0" err="1">
                <a:latin typeface="Meiryo UI" panose="020B0604030504040204" pitchFamily="50" charset="-128"/>
                <a:ea typeface="Meiryo UI" panose="020B0604030504040204" pitchFamily="50" charset="-128"/>
              </a:rPr>
              <a:t>Krippendorff</a:t>
            </a:r>
            <a:r>
              <a:rPr lang="ja-JP" altLang="en-US" sz="2400" cap="none" dirty="0">
                <a:latin typeface="Meiryo UI" panose="020B0604030504040204" pitchFamily="50" charset="-128"/>
                <a:ea typeface="Meiryo UI" panose="020B0604030504040204" pitchFamily="50" charset="-128"/>
              </a:rPr>
              <a:t>：</a:t>
            </a:r>
            <a:r>
              <a:rPr lang="en-US" altLang="ja-JP" sz="2400" cap="none" dirty="0">
                <a:latin typeface="Meiryo UI" panose="020B0604030504040204" pitchFamily="50" charset="-128"/>
                <a:ea typeface="Meiryo UI" panose="020B0604030504040204" pitchFamily="50" charset="-128"/>
              </a:rPr>
              <a:t>『the Semantic Turn –a new foundation for design』,2006.</a:t>
            </a:r>
          </a:p>
          <a:p>
            <a:pPr lvl="1"/>
            <a:r>
              <a:rPr lang="ja-JP" altLang="en-US" sz="2000" dirty="0">
                <a:latin typeface="Meiryo UI" panose="020B0604030504040204" pitchFamily="50" charset="-128"/>
                <a:ea typeface="Meiryo UI" panose="020B0604030504040204" pitchFamily="50" charset="-128"/>
              </a:rPr>
              <a:t>人間中心のデザイン</a:t>
            </a:r>
            <a:endParaRPr lang="en-US" altLang="ja-JP" sz="2000" dirty="0">
              <a:latin typeface="Meiryo UI" panose="020B0604030504040204" pitchFamily="50" charset="-128"/>
              <a:ea typeface="Meiryo UI" panose="020B0604030504040204" pitchFamily="50" charset="-128"/>
            </a:endParaRPr>
          </a:p>
          <a:p>
            <a:pPr lvl="1"/>
            <a:r>
              <a:rPr lang="ja-JP" altLang="en-US" sz="2000" dirty="0">
                <a:solidFill>
                  <a:srgbClr val="FF0000"/>
                </a:solidFill>
                <a:latin typeface="Meiryo UI" panose="020B0604030504040204" pitchFamily="50" charset="-128"/>
                <a:ea typeface="Meiryo UI" panose="020B0604030504040204" pitchFamily="50" charset="-128"/>
              </a:rPr>
              <a:t>デザインとは物の</a:t>
            </a:r>
            <a:r>
              <a:rPr kumimoji="1" lang="ja-JP" altLang="en-US" sz="2000" dirty="0">
                <a:solidFill>
                  <a:srgbClr val="FF0000"/>
                </a:solidFill>
                <a:latin typeface="Meiryo UI" panose="020B0604030504040204" pitchFamily="50" charset="-128"/>
                <a:ea typeface="Meiryo UI" panose="020B0604030504040204" pitchFamily="50" charset="-128"/>
              </a:rPr>
              <a:t>意味を与えることである</a:t>
            </a:r>
            <a:r>
              <a:rPr kumimoji="1" lang="ja-JP" altLang="en-US" sz="2000" dirty="0">
                <a:latin typeface="Meiryo UI" panose="020B0604030504040204" pitchFamily="50" charset="-128"/>
                <a:ea typeface="Meiryo UI" panose="020B0604030504040204" pitchFamily="50" charset="-128"/>
              </a:rPr>
              <a:t>．</a:t>
            </a:r>
            <a:endParaRPr kumimoji="1" lang="en-US" altLang="ja-JP"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805863" y="6199293"/>
            <a:ext cx="6672887" cy="365125"/>
          </a:xfrm>
        </p:spPr>
        <p:txBody>
          <a:bodyPr/>
          <a:lstStyle/>
          <a:p>
            <a:r>
              <a:rPr kumimoji="1" lang="ja-JP" altLang="en-US" dirty="0"/>
              <a:t>渡辺隆行「ユーザ中心の</a:t>
            </a:r>
            <a:r>
              <a:rPr kumimoji="1" lang="en-US" altLang="ja-JP" dirty="0"/>
              <a:t>Web</a:t>
            </a:r>
            <a:r>
              <a:rPr kumimoji="1" lang="ja-JP" altLang="en-US" dirty="0"/>
              <a:t>アクセシビリティをデザインする」（</a:t>
            </a:r>
            <a:r>
              <a:rPr kumimoji="1" lang="en-US" altLang="ja-JP" dirty="0"/>
              <a:t>2017</a:t>
            </a:r>
            <a:r>
              <a:rPr kumimoji="1" lang="ja-JP" altLang="en-US" dirty="0"/>
              <a:t>年</a:t>
            </a:r>
            <a:r>
              <a:rPr kumimoji="1" lang="en-US" altLang="ja-JP" dirty="0"/>
              <a:t>5</a:t>
            </a:r>
            <a:r>
              <a:rPr kumimoji="1" lang="ja-JP" altLang="en-US" dirty="0"/>
              <a:t>月</a:t>
            </a:r>
            <a:r>
              <a:rPr kumimoji="1" lang="en-US" altLang="ja-JP" dirty="0"/>
              <a:t>26</a:t>
            </a:r>
            <a:r>
              <a:rPr kumimoji="1" lang="ja-JP" altLang="en-US" dirty="0"/>
              <a:t>日，</a:t>
            </a:r>
            <a:r>
              <a:rPr kumimoji="1" lang="en-US" altLang="ja-JP" dirty="0"/>
              <a:t>JWAC</a:t>
            </a:r>
            <a:r>
              <a:rPr kumimoji="1" lang="ja-JP" altLang="en-US" dirty="0"/>
              <a:t>）</a:t>
            </a:r>
          </a:p>
        </p:txBody>
      </p:sp>
      <p:sp>
        <p:nvSpPr>
          <p:cNvPr id="6" name="スライド番号プレースホルダー 5"/>
          <p:cNvSpPr>
            <a:spLocks noGrp="1"/>
          </p:cNvSpPr>
          <p:nvPr>
            <p:ph type="sldNum" sz="quarter" idx="12"/>
          </p:nvPr>
        </p:nvSpPr>
        <p:spPr/>
        <p:txBody>
          <a:bodyPr/>
          <a:lstStyle/>
          <a:p>
            <a:fld id="{B37E87B4-A22B-40F9-8AA7-77DD401120BD}" type="slidenum">
              <a:rPr lang="ja-JP" altLang="en-US" smtClean="0"/>
              <a:pPr/>
              <a:t>14</a:t>
            </a:fld>
            <a:endParaRPr lang="ja-JP" altLang="en-US" dirty="0"/>
          </a:p>
        </p:txBody>
      </p:sp>
    </p:spTree>
    <p:extLst>
      <p:ext uri="{BB962C8B-B14F-4D97-AF65-F5344CB8AC3E}">
        <p14:creationId xmlns:p14="http://schemas.microsoft.com/office/powerpoint/2010/main" val="2720526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13775" y="618518"/>
            <a:ext cx="10364451" cy="988782"/>
          </a:xfrm>
        </p:spPr>
        <p:txBody>
          <a:bodyPr/>
          <a:lstStyle/>
          <a:p>
            <a:r>
              <a:rPr kumimoji="1" lang="ja-JP" altLang="en-US" dirty="0">
                <a:latin typeface="Meiryo UI" panose="020B0604030504040204" pitchFamily="50" charset="-128"/>
                <a:ea typeface="Meiryo UI" panose="020B0604030504040204" pitchFamily="50" charset="-128"/>
              </a:rPr>
              <a:t>デザインの歴史と未来</a:t>
            </a:r>
          </a:p>
        </p:txBody>
      </p:sp>
      <p:sp>
        <p:nvSpPr>
          <p:cNvPr id="3" name="コンテンツ プレースホルダー 2"/>
          <p:cNvSpPr>
            <a:spLocks noGrp="1"/>
          </p:cNvSpPr>
          <p:nvPr>
            <p:ph sz="quarter" idx="13"/>
          </p:nvPr>
        </p:nvSpPr>
        <p:spPr>
          <a:xfrm>
            <a:off x="1419875" y="1712918"/>
            <a:ext cx="9479091" cy="4481128"/>
          </a:xfrm>
        </p:spPr>
        <p:txBody>
          <a:bodyPr>
            <a:noAutofit/>
          </a:bodyPr>
          <a:lstStyle/>
          <a:p>
            <a:pPr marL="514350" indent="-514350">
              <a:buFont typeface="+mj-lt"/>
              <a:buAutoNum type="arabicPeriod"/>
            </a:pPr>
            <a:endParaRPr lang="en-US" altLang="ja-JP" sz="2800" dirty="0">
              <a:latin typeface="Meiryo UI" panose="020B0604030504040204" pitchFamily="50" charset="-128"/>
              <a:ea typeface="Meiryo UI" panose="020B0604030504040204" pitchFamily="50" charset="-128"/>
            </a:endParaRPr>
          </a:p>
          <a:p>
            <a:pPr marL="514350" indent="-514350">
              <a:buFont typeface="+mj-lt"/>
              <a:buAutoNum type="arabicPeriod"/>
            </a:pPr>
            <a:endParaRPr lang="en-US" altLang="ja-JP" sz="2800" dirty="0">
              <a:latin typeface="Meiryo UI" panose="020B0604030504040204" pitchFamily="50" charset="-128"/>
              <a:ea typeface="Meiryo UI" panose="020B0604030504040204" pitchFamily="50" charset="-128"/>
            </a:endParaRPr>
          </a:p>
          <a:p>
            <a:pPr marL="514350" indent="-514350">
              <a:buFont typeface="+mj-lt"/>
              <a:buAutoNum type="arabicPeriod"/>
            </a:pPr>
            <a:endParaRPr lang="en-US" altLang="ja-JP" sz="2800" dirty="0">
              <a:latin typeface="Meiryo UI" panose="020B0604030504040204" pitchFamily="50" charset="-128"/>
              <a:ea typeface="Meiryo UI" panose="020B0604030504040204" pitchFamily="50" charset="-128"/>
            </a:endParaRPr>
          </a:p>
          <a:p>
            <a:pPr marL="514350" indent="-514350">
              <a:buFont typeface="+mj-lt"/>
              <a:buAutoNum type="arabicPeriod"/>
            </a:pPr>
            <a:endParaRPr lang="en-US" altLang="ja-JP" sz="1000" dirty="0">
              <a:latin typeface="Meiryo UI" panose="020B0604030504040204" pitchFamily="50" charset="-128"/>
              <a:ea typeface="Meiryo UI" panose="020B0604030504040204" pitchFamily="50" charset="-128"/>
            </a:endParaRPr>
          </a:p>
          <a:p>
            <a:r>
              <a:rPr lang="en-US" altLang="ja-JP" sz="2800" cap="none" dirty="0">
                <a:latin typeface="Meiryo UI" panose="020B0604030504040204" pitchFamily="50" charset="-128"/>
                <a:ea typeface="Meiryo UI" panose="020B0604030504040204" pitchFamily="50" charset="-128"/>
              </a:rPr>
              <a:t>1990</a:t>
            </a:r>
            <a:r>
              <a:rPr lang="ja-JP" altLang="en-US" sz="2800" cap="none" dirty="0">
                <a:latin typeface="Meiryo UI" panose="020B0604030504040204" pitchFamily="50" charset="-128"/>
                <a:ea typeface="Meiryo UI" panose="020B0604030504040204" pitchFamily="50" charset="-128"/>
              </a:rPr>
              <a:t>年から始まった</a:t>
            </a:r>
            <a:r>
              <a:rPr lang="en-US" altLang="ja-JP" sz="2800" cap="none" dirty="0">
                <a:latin typeface="Meiryo UI" panose="020B0604030504040204" pitchFamily="50" charset="-128"/>
                <a:ea typeface="Meiryo UI" panose="020B0604030504040204" pitchFamily="50" charset="-128"/>
              </a:rPr>
              <a:t>ICT</a:t>
            </a:r>
            <a:r>
              <a:rPr lang="ja-JP" altLang="en-US" sz="2800" cap="none" dirty="0">
                <a:latin typeface="Meiryo UI" panose="020B0604030504040204" pitchFamily="50" charset="-128"/>
                <a:ea typeface="Meiryo UI" panose="020B0604030504040204" pitchFamily="50" charset="-128"/>
              </a:rPr>
              <a:t>社会（</a:t>
            </a:r>
            <a:r>
              <a:rPr lang="en-US" altLang="ja-JP" sz="2800" cap="none" dirty="0">
                <a:latin typeface="Meiryo UI" panose="020B0604030504040204" pitchFamily="50" charset="-128"/>
                <a:ea typeface="Meiryo UI" panose="020B0604030504040204" pitchFamily="50" charset="-128"/>
              </a:rPr>
              <a:t>PC,</a:t>
            </a:r>
            <a:r>
              <a:rPr lang="ja-JP" altLang="en-US" sz="2800" cap="none" dirty="0">
                <a:latin typeface="Meiryo UI" panose="020B0604030504040204" pitchFamily="50" charset="-128"/>
                <a:ea typeface="Meiryo UI" panose="020B0604030504040204" pitchFamily="50" charset="-128"/>
              </a:rPr>
              <a:t>ネットワーク</a:t>
            </a:r>
            <a:r>
              <a:rPr lang="en-US" altLang="ja-JP" sz="2800" cap="none" dirty="0">
                <a:latin typeface="Meiryo UI" panose="020B0604030504040204" pitchFamily="50" charset="-128"/>
                <a:ea typeface="Meiryo UI" panose="020B0604030504040204" pitchFamily="50" charset="-128"/>
              </a:rPr>
              <a:t>,Web,</a:t>
            </a:r>
            <a:r>
              <a:rPr lang="ja-JP" altLang="en-US" sz="2800" cap="none" dirty="0">
                <a:latin typeface="Meiryo UI" panose="020B0604030504040204" pitchFamily="50" charset="-128"/>
                <a:ea typeface="Meiryo UI" panose="020B0604030504040204" pitchFamily="50" charset="-128"/>
              </a:rPr>
              <a:t>スマホ）</a:t>
            </a:r>
            <a:endParaRPr lang="en-US" altLang="ja-JP" sz="2800" cap="none" dirty="0">
              <a:latin typeface="Meiryo UI" panose="020B0604030504040204" pitchFamily="50" charset="-128"/>
              <a:ea typeface="Meiryo UI" panose="020B0604030504040204" pitchFamily="50" charset="-128"/>
            </a:endParaRPr>
          </a:p>
          <a:p>
            <a:r>
              <a:rPr lang="ja-JP" altLang="en-US" sz="2800" cap="none" dirty="0">
                <a:latin typeface="Meiryo UI" panose="020B0604030504040204" pitchFamily="50" charset="-128"/>
                <a:ea typeface="Meiryo UI" panose="020B0604030504040204" pitchFamily="50" charset="-128"/>
              </a:rPr>
              <a:t>現代社会が抱える問題：高齢化，グローバル化，多様化</a:t>
            </a:r>
            <a:endParaRPr lang="en-US" altLang="ja-JP" sz="2800" cap="none" dirty="0">
              <a:latin typeface="Meiryo UI" panose="020B0604030504040204" pitchFamily="50" charset="-128"/>
              <a:ea typeface="Meiryo UI" panose="020B0604030504040204" pitchFamily="50" charset="-128"/>
            </a:endParaRPr>
          </a:p>
          <a:p>
            <a:r>
              <a:rPr lang="ja-JP" altLang="en-US" sz="2800" cap="none" dirty="0">
                <a:latin typeface="Meiryo UI" panose="020B0604030504040204" pitchFamily="50" charset="-128"/>
                <a:ea typeface="Meiryo UI" panose="020B0604030504040204" pitchFamily="50" charset="-128"/>
              </a:rPr>
              <a:t>新しい技術：ビッグデータ，人工知能，</a:t>
            </a:r>
            <a:r>
              <a:rPr lang="en-US" altLang="ja-JP" sz="2800" cap="none" dirty="0" err="1">
                <a:latin typeface="Meiryo UI" panose="020B0604030504040204" pitchFamily="50" charset="-128"/>
                <a:ea typeface="Meiryo UI" panose="020B0604030504040204" pitchFamily="50" charset="-128"/>
              </a:rPr>
              <a:t>IoT</a:t>
            </a:r>
            <a:r>
              <a:rPr lang="ja-JP" altLang="en-US" sz="2800" cap="none" dirty="0" err="1">
                <a:latin typeface="Meiryo UI" panose="020B0604030504040204" pitchFamily="50" charset="-128"/>
                <a:ea typeface="Meiryo UI" panose="020B0604030504040204" pitchFamily="50" charset="-128"/>
              </a:rPr>
              <a:t>，</a:t>
            </a:r>
            <a:r>
              <a:rPr lang="ja-JP" altLang="en-US" sz="2800" cap="none" dirty="0">
                <a:latin typeface="Meiryo UI" panose="020B0604030504040204" pitchFamily="50" charset="-128"/>
                <a:ea typeface="Meiryo UI" panose="020B0604030504040204" pitchFamily="50" charset="-128"/>
              </a:rPr>
              <a:t>ロボット</a:t>
            </a:r>
            <a:endParaRPr lang="en-US" altLang="ja-JP" sz="2800" cap="none" dirty="0">
              <a:latin typeface="Meiryo UI" panose="020B0604030504040204" pitchFamily="50" charset="-128"/>
              <a:ea typeface="Meiryo UI" panose="020B0604030504040204" pitchFamily="50" charset="-128"/>
            </a:endParaRPr>
          </a:p>
          <a:p>
            <a:pPr marL="0" indent="0">
              <a:buNone/>
            </a:pPr>
            <a:endParaRPr kumimoji="1" lang="ja-JP" altLang="en-US" sz="2800" dirty="0">
              <a:latin typeface="Meiryo UI" panose="020B0604030504040204" pitchFamily="50" charset="-128"/>
              <a:ea typeface="Meiryo UI" panose="020B0604030504040204"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2173918369"/>
              </p:ext>
            </p:extLst>
          </p:nvPr>
        </p:nvGraphicFramePr>
        <p:xfrm>
          <a:off x="1516429" y="1712918"/>
          <a:ext cx="8848666" cy="1827096"/>
        </p:xfrm>
        <a:graphic>
          <a:graphicData uri="http://schemas.openxmlformats.org/drawingml/2006/table">
            <a:tbl>
              <a:tblPr firstRow="1" bandRow="1">
                <a:tableStyleId>{5C22544A-7EE6-4342-B048-85BDC9FD1C3A}</a:tableStyleId>
              </a:tblPr>
              <a:tblGrid>
                <a:gridCol w="947705">
                  <a:extLst>
                    <a:ext uri="{9D8B030D-6E8A-4147-A177-3AD203B41FA5}">
                      <a16:colId xmlns:a16="http://schemas.microsoft.com/office/drawing/2014/main" val="2844228792"/>
                    </a:ext>
                  </a:extLst>
                </a:gridCol>
                <a:gridCol w="3948025">
                  <a:extLst>
                    <a:ext uri="{9D8B030D-6E8A-4147-A177-3AD203B41FA5}">
                      <a16:colId xmlns:a16="http://schemas.microsoft.com/office/drawing/2014/main" val="1379682028"/>
                    </a:ext>
                  </a:extLst>
                </a:gridCol>
                <a:gridCol w="1823121">
                  <a:extLst>
                    <a:ext uri="{9D8B030D-6E8A-4147-A177-3AD203B41FA5}">
                      <a16:colId xmlns:a16="http://schemas.microsoft.com/office/drawing/2014/main" val="2237214593"/>
                    </a:ext>
                  </a:extLst>
                </a:gridCol>
                <a:gridCol w="2129815">
                  <a:extLst>
                    <a:ext uri="{9D8B030D-6E8A-4147-A177-3AD203B41FA5}">
                      <a16:colId xmlns:a16="http://schemas.microsoft.com/office/drawing/2014/main" val="3816078159"/>
                    </a:ext>
                  </a:extLst>
                </a:gridCol>
              </a:tblGrid>
              <a:tr h="420283">
                <a:tc>
                  <a:txBody>
                    <a:bodyPr/>
                    <a:lstStyle/>
                    <a:p>
                      <a:r>
                        <a:rPr kumimoji="1" lang="ja-JP" altLang="en-US" dirty="0">
                          <a:latin typeface="Meiryo UI" panose="020B0604030504040204" pitchFamily="50" charset="-128"/>
                          <a:ea typeface="Meiryo UI" panose="020B0604030504040204" pitchFamily="50" charset="-128"/>
                        </a:rPr>
                        <a:t>デザイン</a:t>
                      </a:r>
                    </a:p>
                  </a:txBody>
                  <a:tcPr/>
                </a:tc>
                <a:tc>
                  <a:txBody>
                    <a:bodyPr/>
                    <a:lstStyle/>
                    <a:p>
                      <a:endParaRPr kumimoji="1" lang="ja-JP" altLang="en-US" dirty="0">
                        <a:latin typeface="Meiryo UI" panose="020B0604030504040204" pitchFamily="50" charset="-128"/>
                        <a:ea typeface="Meiryo UI" panose="020B0604030504040204" pitchFamily="50" charset="-128"/>
                      </a:endParaRPr>
                    </a:p>
                  </a:txBody>
                  <a:tcPr/>
                </a:tc>
                <a:tc>
                  <a:txBody>
                    <a:bodyPr/>
                    <a:lstStyle/>
                    <a:p>
                      <a:endParaRPr kumimoji="1" lang="ja-JP" altLang="en-US" dirty="0">
                        <a:latin typeface="Meiryo UI" panose="020B0604030504040204" pitchFamily="50" charset="-128"/>
                        <a:ea typeface="Meiryo UI" panose="020B0604030504040204" pitchFamily="50" charset="-128"/>
                      </a:endParaRPr>
                    </a:p>
                  </a:txBody>
                  <a:tcPr/>
                </a:tc>
                <a:tc>
                  <a:txBody>
                    <a:bodyPr/>
                    <a:lstStyle/>
                    <a:p>
                      <a:endParaRPr kumimoji="1" lang="ja-JP" altLang="en-US"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33235757"/>
                  </a:ext>
                </a:extLst>
              </a:tr>
              <a:tr h="327438">
                <a:tc>
                  <a:txBody>
                    <a:bodyPr/>
                    <a:lstStyle/>
                    <a:p>
                      <a:pPr algn="ctr"/>
                      <a:r>
                        <a:rPr kumimoji="1" lang="en-US" altLang="ja-JP" dirty="0">
                          <a:latin typeface="Meiryo UI" panose="020B0604030504040204" pitchFamily="50" charset="-128"/>
                          <a:ea typeface="Meiryo UI" panose="020B0604030504040204" pitchFamily="50" charset="-128"/>
                        </a:rPr>
                        <a:t>1.0</a:t>
                      </a:r>
                      <a:endParaRPr kumimoji="1" lang="ja-JP" altLang="en-US" dirty="0">
                        <a:latin typeface="Meiryo UI" panose="020B0604030504040204" pitchFamily="50" charset="-128"/>
                        <a:ea typeface="Meiryo UI" panose="020B0604030504040204" pitchFamily="50" charset="-128"/>
                      </a:endParaRPr>
                    </a:p>
                  </a:txBody>
                  <a:tcPr/>
                </a:tc>
                <a:tc>
                  <a:txBody>
                    <a:bodyPr/>
                    <a:lstStyle/>
                    <a:p>
                      <a:r>
                        <a:rPr kumimoji="1" lang="ja-JP" altLang="en-US" sz="1800" b="0" i="0" kern="1200" dirty="0">
                          <a:solidFill>
                            <a:schemeClr val="dk1"/>
                          </a:solidFill>
                          <a:effectLst/>
                          <a:latin typeface="Meiryo UI" panose="020B0604030504040204" pitchFamily="50" charset="-128"/>
                          <a:ea typeface="Meiryo UI" panose="020B0604030504040204" pitchFamily="50" charset="-128"/>
                          <a:cs typeface="+mn-cs"/>
                        </a:rPr>
                        <a:t>絵を描く作業中心の伝統的なデザイン観</a:t>
                      </a:r>
                      <a:endParaRPr kumimoji="1" lang="ja-JP" altLang="en-US" dirty="0">
                        <a:latin typeface="Meiryo UI" panose="020B0604030504040204" pitchFamily="50" charset="-128"/>
                        <a:ea typeface="Meiryo UI" panose="020B0604030504040204" pitchFamily="50" charset="-128"/>
                      </a:endParaRPr>
                    </a:p>
                  </a:txBody>
                  <a:tcPr/>
                </a:tc>
                <a:tc>
                  <a:txBody>
                    <a:bodyPr/>
                    <a:lstStyle/>
                    <a:p>
                      <a:r>
                        <a:rPr kumimoji="1" lang="ja-JP" altLang="en-US" dirty="0">
                          <a:latin typeface="Meiryo UI" panose="020B0604030504040204" pitchFamily="50" charset="-128"/>
                          <a:ea typeface="Meiryo UI" panose="020B0604030504040204" pitchFamily="50" charset="-128"/>
                        </a:rPr>
                        <a:t>メディア</a:t>
                      </a:r>
                    </a:p>
                  </a:txBody>
                  <a:tcPr/>
                </a:tc>
                <a:tc>
                  <a:txBody>
                    <a:bodyPr/>
                    <a:lstStyle/>
                    <a:p>
                      <a:r>
                        <a:rPr kumimoji="1" lang="ja-JP" altLang="en-US" dirty="0">
                          <a:latin typeface="Meiryo UI" panose="020B0604030504040204" pitchFamily="50" charset="-128"/>
                          <a:ea typeface="Meiryo UI" panose="020B0604030504040204" pitchFamily="50" charset="-128"/>
                        </a:rPr>
                        <a:t>←</a:t>
                      </a:r>
                      <a:r>
                        <a:rPr kumimoji="1" lang="en-US" altLang="ja-JP" dirty="0">
                          <a:latin typeface="Meiryo UI" panose="020B0604030504040204" pitchFamily="50" charset="-128"/>
                          <a:ea typeface="Meiryo UI" panose="020B0604030504040204" pitchFamily="50" charset="-128"/>
                        </a:rPr>
                        <a:t>Web</a:t>
                      </a:r>
                      <a:r>
                        <a:rPr kumimoji="1" lang="ja-JP" altLang="en-US"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A11y</a:t>
                      </a:r>
                      <a:r>
                        <a:rPr kumimoji="1" lang="ja-JP" altLang="en-US" dirty="0">
                          <a:latin typeface="Meiryo UI" panose="020B0604030504040204" pitchFamily="50" charset="-128"/>
                          <a:ea typeface="Meiryo UI" panose="020B0604030504040204" pitchFamily="50" charset="-128"/>
                        </a:rPr>
                        <a:t>界隈</a:t>
                      </a:r>
                    </a:p>
                  </a:txBody>
                  <a:tcPr/>
                </a:tc>
                <a:extLst>
                  <a:ext uri="{0D108BD9-81ED-4DB2-BD59-A6C34878D82A}">
                    <a16:rowId xmlns:a16="http://schemas.microsoft.com/office/drawing/2014/main" val="3010383825"/>
                  </a:ext>
                </a:extLst>
              </a:tr>
              <a:tr h="400973">
                <a:tc>
                  <a:txBody>
                    <a:bodyPr/>
                    <a:lstStyle/>
                    <a:p>
                      <a:pPr algn="ctr"/>
                      <a:r>
                        <a:rPr kumimoji="1" lang="en-US" altLang="ja-JP" dirty="0">
                          <a:latin typeface="Meiryo UI" panose="020B0604030504040204" pitchFamily="50" charset="-128"/>
                          <a:ea typeface="Meiryo UI" panose="020B0604030504040204" pitchFamily="50" charset="-128"/>
                        </a:rPr>
                        <a:t>2.0</a:t>
                      </a:r>
                      <a:endParaRPr kumimoji="1" lang="ja-JP" altLang="en-US" dirty="0">
                        <a:latin typeface="Meiryo UI" panose="020B0604030504040204" pitchFamily="50" charset="-128"/>
                        <a:ea typeface="Meiryo UI" panose="020B0604030504040204" pitchFamily="50" charset="-128"/>
                      </a:endParaRPr>
                    </a:p>
                  </a:txBody>
                  <a:tcPr/>
                </a:tc>
                <a:tc>
                  <a:txBody>
                    <a:bodyPr/>
                    <a:lstStyle/>
                    <a:p>
                      <a:r>
                        <a:rPr kumimoji="1" lang="ja-JP" altLang="en-US" sz="1800" b="0" i="0" kern="1200" dirty="0">
                          <a:solidFill>
                            <a:schemeClr val="dk1"/>
                          </a:solidFill>
                          <a:effectLst/>
                          <a:latin typeface="Meiryo UI" panose="020B0604030504040204" pitchFamily="50" charset="-128"/>
                          <a:ea typeface="Meiryo UI" panose="020B0604030504040204" pitchFamily="50" charset="-128"/>
                          <a:cs typeface="+mn-cs"/>
                        </a:rPr>
                        <a:t>ユーザー体験や人間中心のデザイン</a:t>
                      </a:r>
                      <a:endParaRPr kumimoji="1" lang="ja-JP" altLang="en-US" dirty="0">
                        <a:latin typeface="Meiryo UI" panose="020B0604030504040204" pitchFamily="50" charset="-128"/>
                        <a:ea typeface="Meiryo UI" panose="020B0604030504040204" pitchFamily="50" charset="-128"/>
                      </a:endParaRPr>
                    </a:p>
                  </a:txBody>
                  <a:tcPr/>
                </a:tc>
                <a:tc>
                  <a:txBody>
                    <a:bodyPr/>
                    <a:lstStyle/>
                    <a:p>
                      <a:r>
                        <a:rPr kumimoji="1" lang="ja-JP" altLang="en-US" dirty="0">
                          <a:latin typeface="Meiryo UI" panose="020B0604030504040204" pitchFamily="50" charset="-128"/>
                          <a:ea typeface="Meiryo UI" panose="020B0604030504040204" pitchFamily="50" charset="-128"/>
                        </a:rPr>
                        <a:t>ソリューション</a:t>
                      </a:r>
                    </a:p>
                  </a:txBody>
                  <a:tcPr/>
                </a:tc>
                <a:tc>
                  <a:txBody>
                    <a:bodyPr/>
                    <a:lstStyle/>
                    <a:p>
                      <a:r>
                        <a:rPr kumimoji="1" lang="ja-JP" altLang="en-US" dirty="0">
                          <a:latin typeface="Meiryo UI" panose="020B0604030504040204" pitchFamily="50" charset="-128"/>
                          <a:ea typeface="Meiryo UI" panose="020B0604030504040204" pitchFamily="50" charset="-128"/>
                        </a:rPr>
                        <a:t>←デザイン界隈</a:t>
                      </a:r>
                    </a:p>
                  </a:txBody>
                  <a:tcPr/>
                </a:tc>
                <a:extLst>
                  <a:ext uri="{0D108BD9-81ED-4DB2-BD59-A6C34878D82A}">
                    <a16:rowId xmlns:a16="http://schemas.microsoft.com/office/drawing/2014/main" val="76959974"/>
                  </a:ext>
                </a:extLst>
              </a:tr>
              <a:tr h="573016">
                <a:tc>
                  <a:txBody>
                    <a:bodyPr/>
                    <a:lstStyle/>
                    <a:p>
                      <a:pPr algn="ctr"/>
                      <a:r>
                        <a:rPr kumimoji="1" lang="en-US" altLang="ja-JP" dirty="0">
                          <a:latin typeface="Meiryo UI" panose="020B0604030504040204" pitchFamily="50" charset="-128"/>
                          <a:ea typeface="Meiryo UI" panose="020B0604030504040204" pitchFamily="50" charset="-128"/>
                        </a:rPr>
                        <a:t>3.0</a:t>
                      </a:r>
                      <a:endParaRPr kumimoji="1" lang="ja-JP" altLang="en-US" dirty="0">
                        <a:latin typeface="Meiryo UI" panose="020B0604030504040204" pitchFamily="50" charset="-128"/>
                        <a:ea typeface="Meiryo UI" panose="020B0604030504040204" pitchFamily="50" charset="-128"/>
                      </a:endParaRPr>
                    </a:p>
                  </a:txBody>
                  <a:tcPr/>
                </a:tc>
                <a:tc>
                  <a:txBody>
                    <a:bodyPr/>
                    <a:lstStyle/>
                    <a:p>
                      <a:endParaRPr kumimoji="1" lang="ja-JP" altLang="en-US" dirty="0">
                        <a:latin typeface="Meiryo UI" panose="020B0604030504040204" pitchFamily="50" charset="-128"/>
                        <a:ea typeface="Meiryo UI" panose="020B0604030504040204" pitchFamily="50" charset="-128"/>
                      </a:endParaRPr>
                    </a:p>
                  </a:txBody>
                  <a:tcPr/>
                </a:tc>
                <a:tc>
                  <a:txBody>
                    <a:bodyPr/>
                    <a:lstStyle/>
                    <a:p>
                      <a:r>
                        <a:rPr kumimoji="1" lang="ja-JP" altLang="en-US" dirty="0">
                          <a:latin typeface="Meiryo UI" panose="020B0604030504040204" pitchFamily="50" charset="-128"/>
                          <a:ea typeface="Meiryo UI" panose="020B0604030504040204" pitchFamily="50" charset="-128"/>
                        </a:rPr>
                        <a:t>コミュニケーション，サービス</a:t>
                      </a:r>
                    </a:p>
                  </a:txBody>
                  <a:tcPr/>
                </a:tc>
                <a:tc>
                  <a:txBody>
                    <a:bodyPr/>
                    <a:lstStyle/>
                    <a:p>
                      <a:endParaRPr kumimoji="1" lang="ja-JP" altLang="en-US"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744171516"/>
                  </a:ext>
                </a:extLst>
              </a:tr>
            </a:tbl>
          </a:graphicData>
        </a:graphic>
      </p:graphicFrame>
      <p:sp>
        <p:nvSpPr>
          <p:cNvPr id="6" name="フッター プレースホルダー 5"/>
          <p:cNvSpPr>
            <a:spLocks noGrp="1"/>
          </p:cNvSpPr>
          <p:nvPr>
            <p:ph type="ftr" sz="quarter" idx="11"/>
          </p:nvPr>
        </p:nvSpPr>
        <p:spPr>
          <a:xfrm>
            <a:off x="913775" y="6194046"/>
            <a:ext cx="6672887" cy="365125"/>
          </a:xfrm>
        </p:spPr>
        <p:txBody>
          <a:bodyPr/>
          <a:lstStyle/>
          <a:p>
            <a:r>
              <a:rPr kumimoji="1" lang="ja-JP" altLang="en-US" dirty="0"/>
              <a:t>渡辺隆行「ユーザ中心の</a:t>
            </a:r>
            <a:r>
              <a:rPr kumimoji="1" lang="en-US" altLang="ja-JP" dirty="0"/>
              <a:t>Web</a:t>
            </a:r>
            <a:r>
              <a:rPr kumimoji="1" lang="ja-JP" altLang="en-US" dirty="0"/>
              <a:t>アクセシビリティをデザインする」（</a:t>
            </a:r>
            <a:r>
              <a:rPr kumimoji="1" lang="en-US" altLang="ja-JP" dirty="0"/>
              <a:t>2017</a:t>
            </a:r>
            <a:r>
              <a:rPr kumimoji="1" lang="ja-JP" altLang="en-US" dirty="0"/>
              <a:t>年</a:t>
            </a:r>
            <a:r>
              <a:rPr kumimoji="1" lang="en-US" altLang="ja-JP" dirty="0"/>
              <a:t>5</a:t>
            </a:r>
            <a:r>
              <a:rPr kumimoji="1" lang="ja-JP" altLang="en-US" dirty="0"/>
              <a:t>月</a:t>
            </a:r>
            <a:r>
              <a:rPr kumimoji="1" lang="en-US" altLang="ja-JP" dirty="0"/>
              <a:t>26</a:t>
            </a:r>
            <a:r>
              <a:rPr kumimoji="1" lang="ja-JP" altLang="en-US" dirty="0"/>
              <a:t>日，</a:t>
            </a:r>
            <a:r>
              <a:rPr kumimoji="1" lang="en-US" altLang="ja-JP" dirty="0"/>
              <a:t>JWAC</a:t>
            </a:r>
            <a:r>
              <a:rPr kumimoji="1" lang="ja-JP" altLang="en-US" dirty="0"/>
              <a:t>）</a:t>
            </a:r>
          </a:p>
        </p:txBody>
      </p:sp>
      <p:sp>
        <p:nvSpPr>
          <p:cNvPr id="7" name="スライド番号プレースホルダー 6"/>
          <p:cNvSpPr>
            <a:spLocks noGrp="1"/>
          </p:cNvSpPr>
          <p:nvPr>
            <p:ph type="sldNum" sz="quarter" idx="12"/>
          </p:nvPr>
        </p:nvSpPr>
        <p:spPr/>
        <p:txBody>
          <a:bodyPr/>
          <a:lstStyle/>
          <a:p>
            <a:fld id="{B37E87B4-A22B-40F9-8AA7-77DD401120BD}" type="slidenum">
              <a:rPr lang="ja-JP" altLang="en-US" smtClean="0"/>
              <a:pPr/>
              <a:t>15</a:t>
            </a:fld>
            <a:endParaRPr lang="ja-JP" altLang="en-US" dirty="0"/>
          </a:p>
        </p:txBody>
      </p:sp>
    </p:spTree>
    <p:extLst>
      <p:ext uri="{BB962C8B-B14F-4D97-AF65-F5344CB8AC3E}">
        <p14:creationId xmlns:p14="http://schemas.microsoft.com/office/powerpoint/2010/main" val="2902655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13775" y="618517"/>
            <a:ext cx="10364451" cy="869513"/>
          </a:xfrm>
        </p:spPr>
        <p:txBody>
          <a:bodyPr/>
          <a:lstStyle/>
          <a:p>
            <a:r>
              <a:rPr lang="en-US" altLang="ja-JP" dirty="0">
                <a:latin typeface="Meiryo UI" panose="020B0604030504040204" pitchFamily="50" charset="-128"/>
                <a:ea typeface="Meiryo UI" panose="020B0604030504040204" pitchFamily="50" charset="-128"/>
              </a:rPr>
              <a:t>XXXX</a:t>
            </a:r>
            <a:r>
              <a:rPr kumimoji="1" lang="ja-JP" altLang="en-US" dirty="0">
                <a:latin typeface="Meiryo UI" panose="020B0604030504040204" pitchFamily="50" charset="-128"/>
                <a:ea typeface="Meiryo UI" panose="020B0604030504040204" pitchFamily="50" charset="-128"/>
              </a:rPr>
              <a:t>デザインの定義</a:t>
            </a:r>
          </a:p>
        </p:txBody>
      </p:sp>
      <p:sp>
        <p:nvSpPr>
          <p:cNvPr id="3" name="コンテンツ プレースホルダー 2"/>
          <p:cNvSpPr>
            <a:spLocks noGrp="1"/>
          </p:cNvSpPr>
          <p:nvPr>
            <p:ph sz="quarter" idx="13"/>
          </p:nvPr>
        </p:nvSpPr>
        <p:spPr>
          <a:xfrm>
            <a:off x="460040" y="1414197"/>
            <a:ext cx="11438519" cy="4838936"/>
          </a:xfrm>
        </p:spPr>
        <p:txBody>
          <a:bodyPr>
            <a:noAutofit/>
          </a:bodyPr>
          <a:lstStyle/>
          <a:p>
            <a:r>
              <a:rPr kumimoji="1" lang="ja-JP" altLang="en-US" sz="2400" dirty="0">
                <a:latin typeface="Meiryo UI" panose="020B0604030504040204" pitchFamily="50" charset="-128"/>
                <a:ea typeface="Meiryo UI" panose="020B0604030504040204" pitchFamily="50" charset="-128"/>
              </a:rPr>
              <a:t>ユニバーサルデザイン（ロン・メイス他，</a:t>
            </a:r>
            <a:r>
              <a:rPr kumimoji="1" lang="en-US" altLang="ja-JP" sz="2400" dirty="0">
                <a:latin typeface="Meiryo UI" panose="020B0604030504040204" pitchFamily="50" charset="-128"/>
                <a:ea typeface="Meiryo UI" panose="020B0604030504040204" pitchFamily="50" charset="-128"/>
              </a:rPr>
              <a:t>1997</a:t>
            </a:r>
            <a:r>
              <a:rPr kumimoji="1" lang="ja-JP" altLang="en-US" sz="2400" dirty="0">
                <a:latin typeface="Meiryo UI" panose="020B0604030504040204" pitchFamily="50" charset="-128"/>
                <a:ea typeface="Meiryo UI" panose="020B0604030504040204" pitchFamily="50" charset="-128"/>
              </a:rPr>
              <a:t>）</a:t>
            </a:r>
            <a:br>
              <a:rPr kumimoji="1" lang="en-US" altLang="ja-JP" sz="2400" dirty="0">
                <a:latin typeface="Meiryo UI" panose="020B0604030504040204" pitchFamily="50" charset="-128"/>
                <a:ea typeface="Meiryo UI" panose="020B0604030504040204" pitchFamily="50" charset="-128"/>
              </a:rPr>
            </a:br>
            <a:r>
              <a:rPr kumimoji="1" lang="ja-JP" altLang="en-US"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すべての製品や建物を，年齢や能力や地位に関わらず，できるだけ多くの人にとって，美しくて使いやすく設計すること．</a:t>
            </a:r>
            <a:r>
              <a:rPr kumimoji="1" lang="ja-JP" altLang="en-US" dirty="0">
                <a:latin typeface="Meiryo UI" panose="020B0604030504040204" pitchFamily="50" charset="-128"/>
                <a:ea typeface="Meiryo UI" panose="020B0604030504040204" pitchFamily="50" charset="-128"/>
              </a:rPr>
              <a:t>」</a:t>
            </a:r>
            <a:endParaRPr kumimoji="1" lang="en-US" altLang="ja-JP"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インクルーシブデザイン（ロジャー・コールマン，</a:t>
            </a:r>
            <a:r>
              <a:rPr lang="en-US" altLang="ja-JP" sz="2400" dirty="0">
                <a:latin typeface="Meiryo UI" panose="020B0604030504040204" pitchFamily="50" charset="-128"/>
                <a:ea typeface="Meiryo UI" panose="020B0604030504040204" pitchFamily="50" charset="-128"/>
              </a:rPr>
              <a:t>1994</a:t>
            </a:r>
            <a:r>
              <a:rPr lang="ja-JP" altLang="en-US" sz="2400" dirty="0">
                <a:latin typeface="Meiryo UI" panose="020B0604030504040204" pitchFamily="50" charset="-128"/>
                <a:ea typeface="Meiryo UI" panose="020B0604030504040204" pitchFamily="50" charset="-128"/>
              </a:rPr>
              <a:t>）</a:t>
            </a:r>
            <a:endParaRPr lang="en-US" altLang="ja-JP" sz="2400" dirty="0">
              <a:latin typeface="Meiryo UI" panose="020B0604030504040204" pitchFamily="50" charset="-128"/>
              <a:ea typeface="Meiryo UI" panose="020B0604030504040204" pitchFamily="50" charset="-128"/>
            </a:endParaRPr>
          </a:p>
          <a:p>
            <a:pPr marL="457200" lvl="2" indent="0">
              <a:spcBef>
                <a:spcPts val="1000"/>
              </a:spcBef>
              <a:buNone/>
            </a:pPr>
            <a:r>
              <a:rPr lang="ja-JP" altLang="en-US" sz="2000" dirty="0">
                <a:latin typeface="Meiryo UI" panose="020B0604030504040204" pitchFamily="50" charset="-128"/>
                <a:ea typeface="Meiryo UI" panose="020B0604030504040204" pitchFamily="50" charset="-128"/>
              </a:rPr>
              <a:t>社会の課題を解決する参加型デザイン．課題を発見・検証するデザイン思考と近い．</a:t>
            </a:r>
            <a:endParaRPr lang="en-US" altLang="ja-JP" sz="20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ユーザビリティ（</a:t>
            </a:r>
            <a:r>
              <a:rPr lang="en-US" altLang="ja-JP" sz="2400" dirty="0">
                <a:latin typeface="Meiryo UI" panose="020B0604030504040204" pitchFamily="50" charset="-128"/>
                <a:ea typeface="Meiryo UI" panose="020B0604030504040204" pitchFamily="50" charset="-128"/>
              </a:rPr>
              <a:t>ISO</a:t>
            </a: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9241-11:1998</a:t>
            </a:r>
            <a:r>
              <a:rPr lang="ja-JP" altLang="en-US" sz="2400" dirty="0">
                <a:latin typeface="Meiryo UI" panose="020B0604030504040204" pitchFamily="50" charset="-128"/>
                <a:ea typeface="Meiryo UI" panose="020B0604030504040204" pitchFamily="50" charset="-128"/>
              </a:rPr>
              <a:t>）</a:t>
            </a:r>
            <a:br>
              <a:rPr lang="en-US" altLang="ja-JP" sz="2400"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「ある製品が，指定された利用者によって，指定された利用の状況下で，指定された目標を達成するために用いられる際の有効さ，効率，および満足度の度合い」</a:t>
            </a:r>
            <a:endParaRPr lang="en-US" altLang="ja-JP"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アクセシビリティ（</a:t>
            </a:r>
            <a:r>
              <a:rPr lang="en-US" altLang="ja-JP" sz="2400" dirty="0">
                <a:latin typeface="Meiryo UI" panose="020B0604030504040204" pitchFamily="50" charset="-128"/>
                <a:ea typeface="Meiryo UI" panose="020B0604030504040204" pitchFamily="50" charset="-128"/>
              </a:rPr>
              <a:t>JIS</a:t>
            </a: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X</a:t>
            </a: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8341-1:2010</a:t>
            </a:r>
            <a:r>
              <a:rPr lang="ja-JP" altLang="en-US" sz="2400" dirty="0">
                <a:latin typeface="Meiryo UI" panose="020B0604030504040204" pitchFamily="50" charset="-128"/>
                <a:ea typeface="Meiryo UI" panose="020B0604030504040204" pitchFamily="50" charset="-128"/>
              </a:rPr>
              <a:t>）</a:t>
            </a:r>
            <a:br>
              <a:rPr lang="en-US" altLang="ja-JP" sz="2400"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「様々な能力を持つ最も幅広い人々に対する製品，サービス，環境または施設（のインタラクティブシステム）のユーザビリティ」　　　　                      </a:t>
            </a:r>
            <a:r>
              <a:rPr lang="ja-JP" altLang="en-US" dirty="0">
                <a:solidFill>
                  <a:srgbClr val="0070C0"/>
                </a:solidFill>
                <a:latin typeface="Meiryo UI" panose="020B0604030504040204" pitchFamily="50" charset="-128"/>
                <a:ea typeface="Meiryo UI" panose="020B0604030504040204" pitchFamily="50" charset="-128"/>
              </a:rPr>
              <a:t>ユーザ＝障害者，利用状況＝支援技術込み，利用できるか</a:t>
            </a:r>
            <a:endParaRPr lang="en-US" altLang="ja-JP" dirty="0">
              <a:solidFill>
                <a:srgbClr val="0070C0"/>
              </a:solidFill>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697953" y="6434187"/>
            <a:ext cx="6672887" cy="365125"/>
          </a:xfrm>
        </p:spPr>
        <p:txBody>
          <a:bodyPr/>
          <a:lstStyle/>
          <a:p>
            <a:r>
              <a:rPr kumimoji="1" lang="ja-JP" altLang="en-US" dirty="0"/>
              <a:t>渡辺隆行「ユーザ中心の</a:t>
            </a:r>
            <a:r>
              <a:rPr kumimoji="1" lang="en-US" altLang="ja-JP" dirty="0"/>
              <a:t>Web</a:t>
            </a:r>
            <a:r>
              <a:rPr kumimoji="1" lang="ja-JP" altLang="en-US" dirty="0"/>
              <a:t>アクセシビリティをデザインする」（</a:t>
            </a:r>
            <a:r>
              <a:rPr kumimoji="1" lang="en-US" altLang="ja-JP" dirty="0"/>
              <a:t>2017</a:t>
            </a:r>
            <a:r>
              <a:rPr kumimoji="1" lang="ja-JP" altLang="en-US" dirty="0"/>
              <a:t>年</a:t>
            </a:r>
            <a:r>
              <a:rPr kumimoji="1" lang="en-US" altLang="ja-JP" dirty="0"/>
              <a:t>5</a:t>
            </a:r>
            <a:r>
              <a:rPr kumimoji="1" lang="ja-JP" altLang="en-US" dirty="0"/>
              <a:t>月</a:t>
            </a:r>
            <a:r>
              <a:rPr kumimoji="1" lang="en-US" altLang="ja-JP" dirty="0"/>
              <a:t>26</a:t>
            </a:r>
            <a:r>
              <a:rPr kumimoji="1" lang="ja-JP" altLang="en-US" dirty="0"/>
              <a:t>日，</a:t>
            </a:r>
            <a:r>
              <a:rPr kumimoji="1" lang="en-US" altLang="ja-JP" dirty="0"/>
              <a:t>JWAC</a:t>
            </a:r>
            <a:r>
              <a:rPr kumimoji="1" lang="ja-JP" altLang="en-US" dirty="0"/>
              <a:t>）</a:t>
            </a:r>
          </a:p>
        </p:txBody>
      </p:sp>
      <p:sp>
        <p:nvSpPr>
          <p:cNvPr id="6" name="スライド番号プレースホルダー 5"/>
          <p:cNvSpPr>
            <a:spLocks noGrp="1"/>
          </p:cNvSpPr>
          <p:nvPr>
            <p:ph type="sldNum" sz="quarter" idx="12"/>
          </p:nvPr>
        </p:nvSpPr>
        <p:spPr/>
        <p:txBody>
          <a:bodyPr/>
          <a:lstStyle/>
          <a:p>
            <a:fld id="{B37E87B4-A22B-40F9-8AA7-77DD401120BD}" type="slidenum">
              <a:rPr lang="ja-JP" altLang="en-US" smtClean="0"/>
              <a:pPr/>
              <a:t>16</a:t>
            </a:fld>
            <a:endParaRPr lang="ja-JP" altLang="en-US" dirty="0"/>
          </a:p>
        </p:txBody>
      </p:sp>
    </p:spTree>
    <p:extLst>
      <p:ext uri="{BB962C8B-B14F-4D97-AF65-F5344CB8AC3E}">
        <p14:creationId xmlns:p14="http://schemas.microsoft.com/office/powerpoint/2010/main" val="3486101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13775" y="618518"/>
            <a:ext cx="10364451" cy="1289796"/>
          </a:xfrm>
        </p:spPr>
        <p:txBody>
          <a:bodyPr/>
          <a:lstStyle/>
          <a:p>
            <a:r>
              <a:rPr kumimoji="1" lang="ja-JP" altLang="en-US" dirty="0">
                <a:latin typeface="Meiryo UI" panose="020B0604030504040204" pitchFamily="50" charset="-128"/>
                <a:ea typeface="Meiryo UI" panose="020B0604030504040204" pitchFamily="50" charset="-128"/>
              </a:rPr>
              <a:t>デザインに言及したウェブアクセシビリティの書籍</a:t>
            </a:r>
          </a:p>
        </p:txBody>
      </p:sp>
      <p:sp>
        <p:nvSpPr>
          <p:cNvPr id="3" name="コンテンツ プレースホルダー 2"/>
          <p:cNvSpPr>
            <a:spLocks noGrp="1"/>
          </p:cNvSpPr>
          <p:nvPr>
            <p:ph sz="quarter" idx="13"/>
          </p:nvPr>
        </p:nvSpPr>
        <p:spPr>
          <a:xfrm>
            <a:off x="505475" y="1908314"/>
            <a:ext cx="11421481" cy="4395934"/>
          </a:xfrm>
        </p:spPr>
        <p:txBody>
          <a:bodyPr>
            <a:noAutofit/>
          </a:bodyPr>
          <a:lstStyle/>
          <a:p>
            <a:pPr marL="457200" indent="-457200">
              <a:buFont typeface="+mj-lt"/>
              <a:buAutoNum type="arabicPeriod"/>
            </a:pPr>
            <a:r>
              <a:rPr kumimoji="1" lang="ja-JP" altLang="en-US" sz="2400" cap="none" dirty="0">
                <a:latin typeface="Meiryo UI" panose="020B0604030504040204" pitchFamily="50" charset="-128"/>
                <a:ea typeface="Meiryo UI" panose="020B0604030504040204" pitchFamily="50" charset="-128"/>
              </a:rPr>
              <a:t>太田，伊原：</a:t>
            </a:r>
            <a:r>
              <a:rPr kumimoji="1" lang="en-US" altLang="ja-JP" sz="2400" cap="none" dirty="0">
                <a:latin typeface="Meiryo UI" panose="020B0604030504040204" pitchFamily="50" charset="-128"/>
                <a:ea typeface="Meiryo UI" panose="020B0604030504040204" pitchFamily="50" charset="-128"/>
              </a:rPr>
              <a:t>『</a:t>
            </a:r>
            <a:r>
              <a:rPr kumimoji="1" lang="ja-JP" altLang="en-US" sz="2400" cap="none" dirty="0">
                <a:latin typeface="Meiryo UI" panose="020B0604030504040204" pitchFamily="50" charset="-128"/>
                <a:ea typeface="Meiryo UI" panose="020B0604030504040204" pitchFamily="50" charset="-128"/>
              </a:rPr>
              <a:t>デザイニング</a:t>
            </a:r>
            <a:r>
              <a:rPr kumimoji="1" lang="en-US" altLang="ja-JP" sz="2400" cap="none" dirty="0">
                <a:latin typeface="Meiryo UI" panose="020B0604030504040204" pitchFamily="50" charset="-128"/>
                <a:ea typeface="Meiryo UI" panose="020B0604030504040204" pitchFamily="50" charset="-128"/>
              </a:rPr>
              <a:t>Web</a:t>
            </a:r>
            <a:r>
              <a:rPr kumimoji="1" lang="ja-JP" altLang="en-US" sz="2400" cap="none" dirty="0">
                <a:latin typeface="Meiryo UI" panose="020B0604030504040204" pitchFamily="50" charset="-128"/>
                <a:ea typeface="Meiryo UI" panose="020B0604030504040204" pitchFamily="50" charset="-128"/>
              </a:rPr>
              <a:t>アクセシビリティ</a:t>
            </a:r>
            <a:r>
              <a:rPr kumimoji="1" lang="en-US" altLang="ja-JP" sz="2400" cap="none" dirty="0">
                <a:latin typeface="Meiryo UI" panose="020B0604030504040204" pitchFamily="50" charset="-128"/>
                <a:ea typeface="Meiryo UI" panose="020B0604030504040204" pitchFamily="50" charset="-128"/>
              </a:rPr>
              <a:t>』</a:t>
            </a:r>
            <a:r>
              <a:rPr kumimoji="1" lang="ja-JP" altLang="en-US" sz="2400" cap="none" dirty="0">
                <a:latin typeface="Meiryo UI" panose="020B0604030504040204" pitchFamily="50" charset="-128"/>
                <a:ea typeface="Meiryo UI" panose="020B0604030504040204" pitchFamily="50" charset="-128"/>
              </a:rPr>
              <a:t>（ボーンデジタル），</a:t>
            </a:r>
            <a:r>
              <a:rPr kumimoji="1" lang="en-US" altLang="ja-JP" sz="2400" cap="none" dirty="0">
                <a:latin typeface="Meiryo UI" panose="020B0604030504040204" pitchFamily="50" charset="-128"/>
                <a:ea typeface="Meiryo UI" panose="020B0604030504040204" pitchFamily="50" charset="-128"/>
              </a:rPr>
              <a:t>2015</a:t>
            </a:r>
            <a:r>
              <a:rPr kumimoji="1" lang="ja-JP" altLang="en-US" sz="2400" cap="none" dirty="0" err="1">
                <a:latin typeface="Meiryo UI" panose="020B0604030504040204" pitchFamily="50" charset="-128"/>
                <a:ea typeface="Meiryo UI" panose="020B0604030504040204" pitchFamily="50" charset="-128"/>
              </a:rPr>
              <a:t>．</a:t>
            </a:r>
            <a:endParaRPr kumimoji="1" lang="en-US" altLang="ja-JP" sz="2400" cap="none" dirty="0">
              <a:latin typeface="Meiryo UI" panose="020B0604030504040204" pitchFamily="50" charset="-128"/>
              <a:ea typeface="Meiryo UI" panose="020B0604030504040204" pitchFamily="50" charset="-128"/>
            </a:endParaRPr>
          </a:p>
          <a:p>
            <a:pPr lvl="1"/>
            <a:r>
              <a:rPr lang="ja-JP" altLang="en-US" sz="2200" cap="none" dirty="0">
                <a:latin typeface="Meiryo UI" panose="020B0604030504040204" pitchFamily="50" charset="-128"/>
                <a:ea typeface="Meiryo UI" panose="020B0604030504040204" pitchFamily="50" charset="-128"/>
              </a:rPr>
              <a:t>アクセシビリティをコンテンツの品質基準として位置づけ，アクセシブルなユーザ体験でのデザインプロセスを理解・実践するための本．</a:t>
            </a:r>
            <a:endParaRPr lang="en-US" altLang="ja-JP" sz="2200" cap="none" dirty="0">
              <a:latin typeface="Meiryo UI" panose="020B0604030504040204" pitchFamily="50" charset="-128"/>
              <a:ea typeface="Meiryo UI" panose="020B0604030504040204" pitchFamily="50" charset="-128"/>
            </a:endParaRPr>
          </a:p>
          <a:p>
            <a:pPr marL="457200" indent="-457200">
              <a:buFont typeface="+mj-lt"/>
              <a:buAutoNum type="arabicPeriod"/>
            </a:pPr>
            <a:r>
              <a:rPr lang="en-US" altLang="ja-JP" sz="2400" cap="none" dirty="0">
                <a:latin typeface="Meiryo UI" panose="020B0604030504040204" pitchFamily="50" charset="-128"/>
                <a:ea typeface="Meiryo UI" panose="020B0604030504040204" pitchFamily="50" charset="-128"/>
                <a:hlinkClick r:id="rId2"/>
              </a:rPr>
              <a:t>Shawn</a:t>
            </a:r>
            <a:r>
              <a:rPr lang="ja-JP" altLang="en-US" sz="2400" cap="none" dirty="0">
                <a:latin typeface="Meiryo UI" panose="020B0604030504040204" pitchFamily="50" charset="-128"/>
                <a:ea typeface="Meiryo UI" panose="020B0604030504040204" pitchFamily="50" charset="-128"/>
                <a:hlinkClick r:id="rId2"/>
              </a:rPr>
              <a:t> </a:t>
            </a:r>
            <a:r>
              <a:rPr lang="en-US" altLang="ja-JP" sz="2400" cap="none" dirty="0">
                <a:latin typeface="Meiryo UI" panose="020B0604030504040204" pitchFamily="50" charset="-128"/>
                <a:ea typeface="Meiryo UI" panose="020B0604030504040204" pitchFamily="50" charset="-128"/>
                <a:hlinkClick r:id="rId2"/>
              </a:rPr>
              <a:t>Henry</a:t>
            </a:r>
            <a:r>
              <a:rPr lang="ja-JP" altLang="en-US" sz="2400" cap="none" dirty="0">
                <a:latin typeface="Meiryo UI" panose="020B0604030504040204" pitchFamily="50" charset="-128"/>
                <a:ea typeface="Meiryo UI" panose="020B0604030504040204" pitchFamily="50" charset="-128"/>
                <a:hlinkClick r:id="rId2"/>
              </a:rPr>
              <a:t>：</a:t>
            </a:r>
            <a:r>
              <a:rPr lang="en-US" altLang="ja-JP" sz="2400" cap="none" dirty="0">
                <a:latin typeface="Meiryo UI" panose="020B0604030504040204" pitchFamily="50" charset="-128"/>
                <a:ea typeface="Meiryo UI" panose="020B0604030504040204" pitchFamily="50" charset="-128"/>
                <a:hlinkClick r:id="rId2"/>
              </a:rPr>
              <a:t>『</a:t>
            </a:r>
            <a:r>
              <a:rPr lang="en-US" altLang="ja-JP" sz="2400" cap="none" dirty="0">
                <a:hlinkClick r:id="rId2"/>
              </a:rPr>
              <a:t>Just Ask: Integrating Accessibility Throughout Design</a:t>
            </a:r>
            <a:r>
              <a:rPr lang="en-US" altLang="ja-JP" sz="2400" cap="none" dirty="0">
                <a:latin typeface="Meiryo UI" panose="020B0604030504040204" pitchFamily="50" charset="-128"/>
                <a:ea typeface="Meiryo UI" panose="020B0604030504040204" pitchFamily="50" charset="-128"/>
                <a:hlinkClick r:id="rId2"/>
              </a:rPr>
              <a:t>』</a:t>
            </a:r>
            <a:r>
              <a:rPr lang="ja-JP" altLang="en-US" sz="2400" cap="none" dirty="0" err="1">
                <a:latin typeface="Meiryo UI" panose="020B0604030504040204" pitchFamily="50" charset="-128"/>
                <a:ea typeface="Meiryo UI" panose="020B0604030504040204" pitchFamily="50" charset="-128"/>
              </a:rPr>
              <a:t>，</a:t>
            </a:r>
            <a:r>
              <a:rPr lang="en-US" altLang="ja-JP" sz="2400" cap="none" dirty="0">
                <a:latin typeface="Meiryo UI" panose="020B0604030504040204" pitchFamily="50" charset="-128"/>
                <a:ea typeface="Meiryo UI" panose="020B0604030504040204" pitchFamily="50" charset="-128"/>
              </a:rPr>
              <a:t>2007.</a:t>
            </a:r>
          </a:p>
          <a:p>
            <a:pPr lvl="1"/>
            <a:r>
              <a:rPr lang="en-US" altLang="ja-JP" sz="2200" cap="none" dirty="0">
                <a:latin typeface="Meiryo UI" panose="020B0604030504040204" pitchFamily="50" charset="-128"/>
                <a:ea typeface="Meiryo UI" panose="020B0604030504040204" pitchFamily="50" charset="-128"/>
              </a:rPr>
              <a:t>WAI</a:t>
            </a:r>
            <a:r>
              <a:rPr lang="ja-JP" altLang="en-US" sz="2200" cap="none" dirty="0">
                <a:latin typeface="Meiryo UI" panose="020B0604030504040204" pitchFamily="50" charset="-128"/>
                <a:ea typeface="Meiryo UI" panose="020B0604030504040204" pitchFamily="50" charset="-128"/>
              </a:rPr>
              <a:t>で活躍していて</a:t>
            </a:r>
            <a:r>
              <a:rPr lang="en-US" altLang="ja-JP" sz="2200" cap="none" dirty="0">
                <a:latin typeface="Meiryo UI" panose="020B0604030504040204" pitchFamily="50" charset="-128"/>
                <a:ea typeface="Meiryo UI" panose="020B0604030504040204" pitchFamily="50" charset="-128"/>
              </a:rPr>
              <a:t>Web</a:t>
            </a:r>
            <a:r>
              <a:rPr lang="ja-JP" altLang="en-US" sz="2200" cap="none" dirty="0">
                <a:latin typeface="Meiryo UI" panose="020B0604030504040204" pitchFamily="50" charset="-128"/>
                <a:ea typeface="Meiryo UI" panose="020B0604030504040204" pitchFamily="50" charset="-128"/>
              </a:rPr>
              <a:t>アクセシビリティの著書もある</a:t>
            </a:r>
            <a:r>
              <a:rPr lang="en-US" altLang="ja-JP" sz="2200" cap="none" dirty="0">
                <a:latin typeface="Meiryo UI" panose="020B0604030504040204" pitchFamily="50" charset="-128"/>
                <a:ea typeface="Meiryo UI" panose="020B0604030504040204" pitchFamily="50" charset="-128"/>
              </a:rPr>
              <a:t>Shawn</a:t>
            </a:r>
            <a:r>
              <a:rPr lang="ja-JP" altLang="en-US" sz="2200" cap="none" dirty="0">
                <a:latin typeface="Meiryo UI" panose="020B0604030504040204" pitchFamily="50" charset="-128"/>
                <a:ea typeface="Meiryo UI" panose="020B0604030504040204" pitchFamily="50" charset="-128"/>
              </a:rPr>
              <a:t> </a:t>
            </a:r>
            <a:r>
              <a:rPr lang="en-US" altLang="ja-JP" sz="2200" cap="none" dirty="0">
                <a:latin typeface="Meiryo UI" panose="020B0604030504040204" pitchFamily="50" charset="-128"/>
                <a:ea typeface="Meiryo UI" panose="020B0604030504040204" pitchFamily="50" charset="-128"/>
              </a:rPr>
              <a:t>Henry</a:t>
            </a:r>
            <a:r>
              <a:rPr lang="ja-JP" altLang="en-US" sz="2200" cap="none" dirty="0">
                <a:latin typeface="Meiryo UI" panose="020B0604030504040204" pitchFamily="50" charset="-128"/>
                <a:ea typeface="Meiryo UI" panose="020B0604030504040204" pitchFamily="50" charset="-128"/>
              </a:rPr>
              <a:t>の著書．</a:t>
            </a:r>
            <a:r>
              <a:rPr lang="en-US" altLang="ja-JP" sz="2200" cap="none" dirty="0">
                <a:latin typeface="Meiryo UI" panose="020B0604030504040204" pitchFamily="50" charset="-128"/>
                <a:ea typeface="Meiryo UI" panose="020B0604030504040204" pitchFamily="50" charset="-128"/>
              </a:rPr>
              <a:t>Web</a:t>
            </a:r>
            <a:r>
              <a:rPr lang="ja-JP" altLang="en-US" sz="2200" cap="none" dirty="0">
                <a:latin typeface="Meiryo UI" panose="020B0604030504040204" pitchFamily="50" charset="-128"/>
                <a:ea typeface="Meiryo UI" panose="020B0604030504040204" pitchFamily="50" charset="-128"/>
              </a:rPr>
              <a:t>で公開されている（</a:t>
            </a:r>
            <a:r>
              <a:rPr lang="ja-JP" altLang="en-US" sz="2200" cap="none" dirty="0">
                <a:latin typeface="Meiryo UI" panose="020B0604030504040204" pitchFamily="50" charset="-128"/>
                <a:ea typeface="Meiryo UI" panose="020B0604030504040204" pitchFamily="50" charset="-128"/>
                <a:hlinkClick r:id="rId3"/>
              </a:rPr>
              <a:t>日本語訳あり</a:t>
            </a:r>
            <a:r>
              <a:rPr lang="ja-JP" altLang="en-US" sz="2200" cap="none" dirty="0">
                <a:latin typeface="Meiryo UI" panose="020B0604030504040204" pitchFamily="50" charset="-128"/>
                <a:ea typeface="Meiryo UI" panose="020B0604030504040204" pitchFamily="50" charset="-128"/>
              </a:rPr>
              <a:t>）．</a:t>
            </a:r>
            <a:endParaRPr lang="en-US" altLang="ja-JP" sz="2200" cap="none" dirty="0">
              <a:latin typeface="Meiryo UI" panose="020B0604030504040204" pitchFamily="50" charset="-128"/>
              <a:ea typeface="Meiryo UI" panose="020B0604030504040204" pitchFamily="50" charset="-128"/>
            </a:endParaRPr>
          </a:p>
          <a:p>
            <a:pPr lvl="1"/>
            <a:r>
              <a:rPr lang="ja-JP" altLang="en-US" sz="2200" cap="none" dirty="0">
                <a:latin typeface="Meiryo UI" panose="020B0604030504040204" pitchFamily="50" charset="-128"/>
                <a:ea typeface="Meiryo UI" panose="020B0604030504040204" pitchFamily="50" charset="-128"/>
              </a:rPr>
              <a:t>分析段階：ペルソナ，ワークフロー，</a:t>
            </a:r>
            <a:r>
              <a:rPr lang="ja-JP" altLang="en-US" sz="2200" cap="none" dirty="0">
                <a:latin typeface="Meiryo UI" panose="020B0604030504040204" pitchFamily="50" charset="-128"/>
                <a:ea typeface="Meiryo UI" panose="020B0604030504040204" pitchFamily="50" charset="-128"/>
                <a:hlinkClick r:id="rId4"/>
              </a:rPr>
              <a:t>シナリオ</a:t>
            </a:r>
            <a:endParaRPr lang="en-US" altLang="ja-JP" sz="2200" cap="none" dirty="0">
              <a:latin typeface="Meiryo UI" panose="020B0604030504040204" pitchFamily="50" charset="-128"/>
              <a:ea typeface="Meiryo UI" panose="020B0604030504040204" pitchFamily="50" charset="-128"/>
            </a:endParaRPr>
          </a:p>
          <a:p>
            <a:pPr lvl="1"/>
            <a:r>
              <a:rPr lang="ja-JP" altLang="en-US" sz="2200" cap="none" dirty="0">
                <a:latin typeface="Meiryo UI" panose="020B0604030504040204" pitchFamily="50" charset="-128"/>
                <a:ea typeface="Meiryo UI" panose="020B0604030504040204" pitchFamily="50" charset="-128"/>
              </a:rPr>
              <a:t>設計段階：ガイドライン</a:t>
            </a:r>
            <a:endParaRPr lang="en-US" altLang="ja-JP" sz="2200" i="1" cap="none" dirty="0">
              <a:latin typeface="Meiryo UI" panose="020B0604030504040204" pitchFamily="50" charset="-128"/>
              <a:ea typeface="Meiryo UI" panose="020B0604030504040204" pitchFamily="50" charset="-128"/>
            </a:endParaRPr>
          </a:p>
          <a:p>
            <a:pPr lvl="1"/>
            <a:r>
              <a:rPr lang="ja-JP" altLang="en-US" sz="2200" i="1" cap="none" dirty="0">
                <a:latin typeface="Meiryo UI" panose="020B0604030504040204" pitchFamily="50" charset="-128"/>
                <a:ea typeface="Meiryo UI" panose="020B0604030504040204" pitchFamily="50" charset="-128"/>
              </a:rPr>
              <a:t>評価段階：専門家による評</a:t>
            </a:r>
            <a:r>
              <a:rPr lang="ja-JP" altLang="en-US" sz="2200" cap="none" dirty="0">
                <a:latin typeface="Meiryo UI" panose="020B0604030504040204" pitchFamily="50" charset="-128"/>
                <a:ea typeface="Meiryo UI" panose="020B0604030504040204" pitchFamily="50" charset="-128"/>
              </a:rPr>
              <a:t>価，ユーザによる評価</a:t>
            </a:r>
            <a:endParaRPr lang="en-US" altLang="ja-JP" sz="2200" cap="none" dirty="0">
              <a:latin typeface="Meiryo UI" panose="020B0604030504040204" pitchFamily="50" charset="-128"/>
              <a:ea typeface="Meiryo UI" panose="020B0604030504040204" pitchFamily="50" charset="-128"/>
            </a:endParaRPr>
          </a:p>
          <a:p>
            <a:pPr lvl="1"/>
            <a:endParaRPr kumimoji="1" lang="ja-JP" altLang="en-US" sz="2600" cap="none"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686593" y="6508205"/>
            <a:ext cx="6672887" cy="365125"/>
          </a:xfrm>
        </p:spPr>
        <p:txBody>
          <a:bodyPr/>
          <a:lstStyle/>
          <a:p>
            <a:r>
              <a:rPr kumimoji="1" lang="ja-JP" altLang="en-US" dirty="0"/>
              <a:t>渡辺隆行「ユーザ中心の</a:t>
            </a:r>
            <a:r>
              <a:rPr kumimoji="1" lang="en-US" altLang="ja-JP" dirty="0"/>
              <a:t>Web</a:t>
            </a:r>
            <a:r>
              <a:rPr kumimoji="1" lang="ja-JP" altLang="en-US" dirty="0"/>
              <a:t>アクセシビリティをデザインする」（</a:t>
            </a:r>
            <a:r>
              <a:rPr kumimoji="1" lang="en-US" altLang="ja-JP" dirty="0"/>
              <a:t>2017</a:t>
            </a:r>
            <a:r>
              <a:rPr kumimoji="1" lang="ja-JP" altLang="en-US" dirty="0"/>
              <a:t>年</a:t>
            </a:r>
            <a:r>
              <a:rPr kumimoji="1" lang="en-US" altLang="ja-JP" dirty="0"/>
              <a:t>5</a:t>
            </a:r>
            <a:r>
              <a:rPr kumimoji="1" lang="ja-JP" altLang="en-US" dirty="0"/>
              <a:t>月</a:t>
            </a:r>
            <a:r>
              <a:rPr kumimoji="1" lang="en-US" altLang="ja-JP" dirty="0"/>
              <a:t>26</a:t>
            </a:r>
            <a:r>
              <a:rPr kumimoji="1" lang="ja-JP" altLang="en-US" dirty="0"/>
              <a:t>日，</a:t>
            </a:r>
            <a:r>
              <a:rPr kumimoji="1" lang="en-US" altLang="ja-JP" dirty="0"/>
              <a:t>JWAC</a:t>
            </a:r>
            <a:r>
              <a:rPr kumimoji="1" lang="ja-JP" altLang="en-US" dirty="0"/>
              <a:t>）</a:t>
            </a:r>
          </a:p>
        </p:txBody>
      </p:sp>
      <p:sp>
        <p:nvSpPr>
          <p:cNvPr id="6" name="スライド番号プレースホルダー 5"/>
          <p:cNvSpPr>
            <a:spLocks noGrp="1"/>
          </p:cNvSpPr>
          <p:nvPr>
            <p:ph type="sldNum" sz="quarter" idx="12"/>
          </p:nvPr>
        </p:nvSpPr>
        <p:spPr/>
        <p:txBody>
          <a:bodyPr/>
          <a:lstStyle/>
          <a:p>
            <a:fld id="{B37E87B4-A22B-40F9-8AA7-77DD401120BD}" type="slidenum">
              <a:rPr lang="ja-JP" altLang="en-US" smtClean="0"/>
              <a:pPr/>
              <a:t>17</a:t>
            </a:fld>
            <a:endParaRPr lang="ja-JP" altLang="en-US" dirty="0"/>
          </a:p>
        </p:txBody>
      </p:sp>
    </p:spTree>
    <p:extLst>
      <p:ext uri="{BB962C8B-B14F-4D97-AF65-F5344CB8AC3E}">
        <p14:creationId xmlns:p14="http://schemas.microsoft.com/office/powerpoint/2010/main" val="1142225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13775" y="618517"/>
            <a:ext cx="10364451" cy="1280865"/>
          </a:xfrm>
        </p:spPr>
        <p:txBody>
          <a:bodyPr/>
          <a:lstStyle/>
          <a:p>
            <a:r>
              <a:rPr kumimoji="1" lang="ja-JP" altLang="en-US" dirty="0">
                <a:latin typeface="Meiryo UI" panose="020B0604030504040204" pitchFamily="50" charset="-128"/>
                <a:ea typeface="Meiryo UI" panose="020B0604030504040204" pitchFamily="50" charset="-128"/>
              </a:rPr>
              <a:t>デザインとコミュニケーションの関係</a:t>
            </a:r>
          </a:p>
        </p:txBody>
      </p:sp>
      <p:sp>
        <p:nvSpPr>
          <p:cNvPr id="3" name="コンテンツ プレースホルダー 2"/>
          <p:cNvSpPr>
            <a:spLocks noGrp="1"/>
          </p:cNvSpPr>
          <p:nvPr>
            <p:ph sz="quarter" idx="13"/>
          </p:nvPr>
        </p:nvSpPr>
        <p:spPr>
          <a:xfrm>
            <a:off x="1033670" y="2030753"/>
            <a:ext cx="10731984" cy="3786626"/>
          </a:xfrm>
        </p:spPr>
        <p:txBody>
          <a:bodyPr>
            <a:noAutofit/>
          </a:bodyPr>
          <a:lstStyle/>
          <a:p>
            <a:r>
              <a:rPr lang="ja-JP" altLang="en-US" sz="2400" cap="none" dirty="0">
                <a:latin typeface="Meiryo UI" panose="020B0604030504040204" pitchFamily="50" charset="-128"/>
                <a:ea typeface="Meiryo UI" panose="020B0604030504040204" pitchFamily="50" charset="-128"/>
              </a:rPr>
              <a:t>古典的なコミュニケーションのモデル（次ページ）</a:t>
            </a:r>
            <a:endParaRPr lang="en-US" altLang="ja-JP" sz="2400" cap="none" dirty="0">
              <a:latin typeface="Meiryo UI" panose="020B0604030504040204" pitchFamily="50" charset="-128"/>
              <a:ea typeface="Meiryo UI" panose="020B0604030504040204" pitchFamily="50" charset="-128"/>
            </a:endParaRPr>
          </a:p>
          <a:p>
            <a:pPr lvl="1"/>
            <a:r>
              <a:rPr lang="ja-JP" altLang="en-US" sz="2200" cap="none" dirty="0">
                <a:latin typeface="Meiryo UI" panose="020B0604030504040204" pitchFamily="50" charset="-128"/>
                <a:ea typeface="Meiryo UI" panose="020B0604030504040204" pitchFamily="50" charset="-128"/>
              </a:rPr>
              <a:t>コミュニケーション：人⇔人，人⇔情報システム（</a:t>
            </a:r>
            <a:r>
              <a:rPr lang="en-US" altLang="ja-JP" sz="2200" cap="none" dirty="0">
                <a:solidFill>
                  <a:srgbClr val="0070C0"/>
                </a:solidFill>
                <a:latin typeface="Meiryo UI" panose="020B0604030504040204" pitchFamily="50" charset="-128"/>
                <a:ea typeface="Meiryo UI" panose="020B0604030504040204" pitchFamily="50" charset="-128"/>
              </a:rPr>
              <a:t>Web</a:t>
            </a:r>
            <a:r>
              <a:rPr lang="ja-JP" altLang="en-US" sz="2200" cap="none" dirty="0">
                <a:latin typeface="Meiryo UI" panose="020B0604030504040204" pitchFamily="50" charset="-128"/>
                <a:ea typeface="Meiryo UI" panose="020B0604030504040204" pitchFamily="50" charset="-128"/>
              </a:rPr>
              <a:t>）</a:t>
            </a:r>
            <a:endParaRPr lang="en-US" altLang="ja-JP" sz="2200" cap="none" dirty="0">
              <a:latin typeface="Meiryo UI" panose="020B0604030504040204" pitchFamily="50" charset="-128"/>
              <a:ea typeface="Meiryo UI" panose="020B0604030504040204" pitchFamily="50" charset="-128"/>
            </a:endParaRPr>
          </a:p>
          <a:p>
            <a:pPr lvl="1"/>
            <a:r>
              <a:rPr lang="ja-JP" altLang="en-US" sz="2200" cap="none" dirty="0">
                <a:latin typeface="Meiryo UI" panose="020B0604030504040204" pitchFamily="50" charset="-128"/>
                <a:ea typeface="Meiryo UI" panose="020B0604030504040204" pitchFamily="50" charset="-128"/>
              </a:rPr>
              <a:t>コミュニケーションでは</a:t>
            </a:r>
            <a:r>
              <a:rPr lang="ja-JP" altLang="en-US" sz="2200" cap="none" dirty="0">
                <a:solidFill>
                  <a:srgbClr val="0070C0"/>
                </a:solidFill>
                <a:latin typeface="Meiryo UI" panose="020B0604030504040204" pitchFamily="50" charset="-128"/>
                <a:ea typeface="Meiryo UI" panose="020B0604030504040204" pitchFamily="50" charset="-128"/>
              </a:rPr>
              <a:t>コンテクスト</a:t>
            </a:r>
            <a:r>
              <a:rPr lang="ja-JP" altLang="en-US" sz="2200" cap="none" dirty="0">
                <a:latin typeface="Meiryo UI" panose="020B0604030504040204" pitchFamily="50" charset="-128"/>
                <a:ea typeface="Meiryo UI" panose="020B0604030504040204" pitchFamily="50" charset="-128"/>
              </a:rPr>
              <a:t>も大事</a:t>
            </a:r>
            <a:endParaRPr lang="en-US" altLang="ja-JP" sz="2200" cap="none" dirty="0">
              <a:latin typeface="Meiryo UI" panose="020B0604030504040204" pitchFamily="50" charset="-128"/>
              <a:ea typeface="Meiryo UI" panose="020B0604030504040204" pitchFamily="50" charset="-128"/>
            </a:endParaRPr>
          </a:p>
          <a:p>
            <a:r>
              <a:rPr lang="ja-JP" altLang="en-US" sz="2400" cap="none" dirty="0">
                <a:latin typeface="Meiryo UI" panose="020B0604030504040204" pitchFamily="50" charset="-128"/>
                <a:ea typeface="Meiryo UI" panose="020B0604030504040204" pitchFamily="50" charset="-128"/>
              </a:rPr>
              <a:t>デザイン：</a:t>
            </a:r>
            <a:r>
              <a:rPr lang="ja-JP" altLang="en-US" sz="2400" dirty="0">
                <a:latin typeface="Meiryo UI" panose="020B0604030504040204" pitchFamily="50" charset="-128"/>
                <a:ea typeface="Meiryo UI" panose="020B0604030504040204" pitchFamily="50" charset="-128"/>
              </a:rPr>
              <a:t>デザインとは物の意味を与えることである</a:t>
            </a:r>
            <a:endParaRPr lang="en-US" altLang="ja-JP" sz="2400" dirty="0">
              <a:latin typeface="Meiryo UI" panose="020B0604030504040204" pitchFamily="50" charset="-128"/>
              <a:ea typeface="Meiryo UI" panose="020B0604030504040204" pitchFamily="50" charset="-128"/>
            </a:endParaRPr>
          </a:p>
          <a:p>
            <a:pPr lvl="1"/>
            <a:r>
              <a:rPr lang="ja-JP" altLang="en-US" sz="2200" cap="none" dirty="0">
                <a:latin typeface="Meiryo UI" panose="020B0604030504040204" pitchFamily="50" charset="-128"/>
                <a:ea typeface="Meiryo UI" panose="020B0604030504040204" pitchFamily="50" charset="-128"/>
              </a:rPr>
              <a:t>デザインが受信者にメッセージを伝える</a:t>
            </a:r>
            <a:endParaRPr lang="en-US" altLang="ja-JP" sz="2200" cap="none" dirty="0">
              <a:latin typeface="Meiryo UI" panose="020B0604030504040204" pitchFamily="50" charset="-128"/>
              <a:ea typeface="Meiryo UI" panose="020B0604030504040204" pitchFamily="50" charset="-128"/>
            </a:endParaRPr>
          </a:p>
          <a:p>
            <a:r>
              <a:rPr lang="en-US" altLang="ja-JP" sz="2400" cap="none" dirty="0">
                <a:latin typeface="Meiryo UI" panose="020B0604030504040204" pitchFamily="50" charset="-128"/>
                <a:ea typeface="Meiryo UI" panose="020B0604030504040204" pitchFamily="50" charset="-128"/>
              </a:rPr>
              <a:t>Web</a:t>
            </a:r>
            <a:r>
              <a:rPr lang="ja-JP" altLang="en-US" sz="2400" cap="none" dirty="0">
                <a:latin typeface="Meiryo UI" panose="020B0604030504040204" pitchFamily="50" charset="-128"/>
                <a:ea typeface="Meiryo UI" panose="020B0604030504040204" pitchFamily="50" charset="-128"/>
              </a:rPr>
              <a:t>アクセシビリティもコミュニケーションの一部（</a:t>
            </a:r>
            <a:r>
              <a:rPr lang="en-US" altLang="ja-JP" sz="2400" cap="none" dirty="0">
                <a:latin typeface="Meiryo UI" panose="020B0604030504040204" pitchFamily="50" charset="-128"/>
                <a:ea typeface="Meiryo UI" panose="020B0604030504040204" pitchFamily="50" charset="-128"/>
              </a:rPr>
              <a:t>Author</a:t>
            </a:r>
            <a:r>
              <a:rPr lang="ja-JP" altLang="en-US" sz="2400" cap="none" dirty="0">
                <a:latin typeface="Meiryo UI" panose="020B0604030504040204" pitchFamily="50" charset="-128"/>
                <a:ea typeface="Meiryo UI" panose="020B0604030504040204" pitchFamily="50" charset="-128"/>
              </a:rPr>
              <a:t>⇔</a:t>
            </a:r>
            <a:r>
              <a:rPr lang="en-US" altLang="ja-JP" sz="2400" cap="none" dirty="0">
                <a:latin typeface="Meiryo UI" panose="020B0604030504040204" pitchFamily="50" charset="-128"/>
                <a:ea typeface="Meiryo UI" panose="020B0604030504040204" pitchFamily="50" charset="-128"/>
              </a:rPr>
              <a:t>User</a:t>
            </a:r>
            <a:r>
              <a:rPr lang="ja-JP" altLang="en-US" sz="2400" cap="none" dirty="0">
                <a:latin typeface="Meiryo UI" panose="020B0604030504040204" pitchFamily="50" charset="-128"/>
                <a:ea typeface="Meiryo UI" panose="020B0604030504040204" pitchFamily="50" charset="-128"/>
              </a:rPr>
              <a:t>）</a:t>
            </a:r>
            <a:endParaRPr lang="en-US" altLang="ja-JP" sz="2400" cap="none" dirty="0">
              <a:latin typeface="Meiryo UI" panose="020B0604030504040204" pitchFamily="50" charset="-128"/>
              <a:ea typeface="Meiryo UI" panose="020B0604030504040204" pitchFamily="50" charset="-128"/>
            </a:endParaRPr>
          </a:p>
          <a:p>
            <a:r>
              <a:rPr lang="en-US" altLang="ja-JP" sz="2400" cap="none" dirty="0">
                <a:solidFill>
                  <a:srgbClr val="FF0000"/>
                </a:solidFill>
                <a:latin typeface="Meiryo UI" panose="020B0604030504040204" pitchFamily="50" charset="-128"/>
                <a:ea typeface="Meiryo UI" panose="020B0604030504040204" pitchFamily="50" charset="-128"/>
              </a:rPr>
              <a:t>Web</a:t>
            </a:r>
            <a:r>
              <a:rPr lang="ja-JP" altLang="en-US" sz="2400" cap="none" dirty="0">
                <a:solidFill>
                  <a:srgbClr val="FF0000"/>
                </a:solidFill>
                <a:latin typeface="Meiryo UI" panose="020B0604030504040204" pitchFamily="50" charset="-128"/>
                <a:ea typeface="Meiryo UI" panose="020B0604030504040204" pitchFamily="50" charset="-128"/>
              </a:rPr>
              <a:t>アクセシビリティをコミュニケーションとしてとらえる広い視野が必要ではないか？</a:t>
            </a:r>
            <a:endParaRPr lang="en-US" altLang="ja-JP" sz="2400" cap="none" dirty="0">
              <a:solidFill>
                <a:srgbClr val="FF0000"/>
              </a:solidFill>
              <a:latin typeface="Meiryo UI" panose="020B0604030504040204" pitchFamily="50" charset="-128"/>
              <a:ea typeface="Meiryo UI" panose="020B0604030504040204" pitchFamily="50" charset="-128"/>
            </a:endParaRPr>
          </a:p>
        </p:txBody>
      </p:sp>
      <mc:AlternateContent xmlns:mc="http://schemas.openxmlformats.org/markup-compatibility/2006" xmlns:p14="http://schemas.microsoft.com/office/powerpoint/2010/main">
        <mc:Choice Requires="p14">
          <p:contentPart p14:bwMode="auto" r:id="rId2">
            <p14:nvContentPartPr>
              <p14:cNvPr id="60" name="インク 59"/>
              <p14:cNvContentPartPr/>
              <p14:nvPr/>
            </p14:nvContentPartPr>
            <p14:xfrm>
              <a:off x="9672533" y="2195482"/>
              <a:ext cx="871920" cy="1839240"/>
            </p14:xfrm>
          </p:contentPart>
        </mc:Choice>
        <mc:Fallback xmlns="">
          <p:pic>
            <p:nvPicPr>
              <p:cNvPr id="60" name="インク 59"/>
              <p:cNvPicPr/>
              <p:nvPr/>
            </p:nvPicPr>
            <p:blipFill>
              <a:blip r:embed="rId4"/>
              <a:stretch>
                <a:fillRect/>
              </a:stretch>
            </p:blipFill>
            <p:spPr>
              <a:xfrm>
                <a:off x="9670373" y="2192602"/>
                <a:ext cx="878760" cy="1844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7" name="インク 146"/>
              <p14:cNvContentPartPr/>
              <p14:nvPr/>
            </p14:nvContentPartPr>
            <p14:xfrm>
              <a:off x="10024973" y="3733762"/>
              <a:ext cx="180" cy="4860"/>
            </p14:xfrm>
          </p:contentPart>
        </mc:Choice>
        <mc:Fallback xmlns="">
          <p:pic>
            <p:nvPicPr>
              <p:cNvPr id="147" name="インク 146"/>
              <p:cNvPicPr/>
              <p:nvPr/>
            </p:nvPicPr>
            <p:blipFill>
              <a:blip r:embed="rId30"/>
              <a:stretch>
                <a:fillRect/>
              </a:stretch>
            </p:blipFill>
            <p:spPr>
              <a:xfrm>
                <a:off x="10024073" y="3732894"/>
                <a:ext cx="1980" cy="6596"/>
              </a:xfrm>
              <a:prstGeom prst="rect">
                <a:avLst/>
              </a:prstGeom>
            </p:spPr>
          </p:pic>
        </mc:Fallback>
      </mc:AlternateContent>
      <p:sp>
        <p:nvSpPr>
          <p:cNvPr id="4" name="フッター プレースホルダー 3"/>
          <p:cNvSpPr>
            <a:spLocks noGrp="1"/>
          </p:cNvSpPr>
          <p:nvPr>
            <p:ph type="ftr" sz="quarter" idx="11"/>
          </p:nvPr>
        </p:nvSpPr>
        <p:spPr/>
        <p:txBody>
          <a:bodyPr/>
          <a:lstStyle/>
          <a:p>
            <a:r>
              <a:rPr kumimoji="1" lang="ja-JP" altLang="en-US"/>
              <a:t>渡辺隆行「ユーザ中心の</a:t>
            </a:r>
            <a:r>
              <a:rPr kumimoji="1" lang="en-US" altLang="ja-JP"/>
              <a:t>Web</a:t>
            </a:r>
            <a:r>
              <a:rPr kumimoji="1" lang="ja-JP" altLang="en-US"/>
              <a:t>アクセシビリティをデザインする」（</a:t>
            </a:r>
            <a:r>
              <a:rPr kumimoji="1" lang="en-US" altLang="ja-JP"/>
              <a:t>2017</a:t>
            </a:r>
            <a:r>
              <a:rPr kumimoji="1" lang="ja-JP" altLang="en-US"/>
              <a:t>年</a:t>
            </a:r>
            <a:r>
              <a:rPr kumimoji="1" lang="en-US" altLang="ja-JP"/>
              <a:t>5</a:t>
            </a:r>
            <a:r>
              <a:rPr kumimoji="1" lang="ja-JP" altLang="en-US"/>
              <a:t>月</a:t>
            </a:r>
            <a:r>
              <a:rPr kumimoji="1" lang="en-US" altLang="ja-JP"/>
              <a:t>26</a:t>
            </a:r>
            <a:r>
              <a:rPr kumimoji="1" lang="ja-JP" altLang="en-US"/>
              <a:t>日，</a:t>
            </a:r>
            <a:r>
              <a:rPr kumimoji="1" lang="en-US" altLang="ja-JP"/>
              <a:t>JWAC</a:t>
            </a:r>
            <a:r>
              <a:rPr kumimoji="1" lang="ja-JP" altLang="en-US"/>
              <a:t>）</a:t>
            </a:r>
          </a:p>
        </p:txBody>
      </p:sp>
      <p:sp>
        <p:nvSpPr>
          <p:cNvPr id="5" name="スライド番号プレースホルダー 4"/>
          <p:cNvSpPr>
            <a:spLocks noGrp="1"/>
          </p:cNvSpPr>
          <p:nvPr>
            <p:ph type="sldNum" sz="quarter" idx="12"/>
          </p:nvPr>
        </p:nvSpPr>
        <p:spPr/>
        <p:txBody>
          <a:bodyPr/>
          <a:lstStyle/>
          <a:p>
            <a:fld id="{B37E87B4-A22B-40F9-8AA7-77DD401120BD}" type="slidenum">
              <a:rPr lang="ja-JP" altLang="en-US" smtClean="0"/>
              <a:pPr/>
              <a:t>18</a:t>
            </a:fld>
            <a:endParaRPr lang="ja-JP" altLang="en-US" dirty="0"/>
          </a:p>
        </p:txBody>
      </p:sp>
    </p:spTree>
    <p:extLst>
      <p:ext uri="{BB962C8B-B14F-4D97-AF65-F5344CB8AC3E}">
        <p14:creationId xmlns:p14="http://schemas.microsoft.com/office/powerpoint/2010/main" val="13490567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cap="none" dirty="0">
                <a:latin typeface="Meiryo UI" panose="020B0604030504040204" pitchFamily="50" charset="-128"/>
                <a:ea typeface="Meiryo UI" panose="020B0604030504040204" pitchFamily="50" charset="-128"/>
              </a:rPr>
              <a:t>古典的なコミュニケーションのモデル</a:t>
            </a:r>
            <a:br>
              <a:rPr lang="en-US" altLang="ja-JP" cap="none" dirty="0">
                <a:latin typeface="Meiryo UI" panose="020B0604030504040204" pitchFamily="50" charset="-128"/>
                <a:ea typeface="Meiryo UI" panose="020B0604030504040204" pitchFamily="50" charset="-128"/>
              </a:rPr>
            </a:br>
            <a:r>
              <a:rPr lang="ja-JP" altLang="en-US" sz="2000" cap="none" dirty="0">
                <a:latin typeface="Meiryo UI" panose="020B0604030504040204" pitchFamily="50" charset="-128"/>
                <a:ea typeface="Meiryo UI" panose="020B0604030504040204" pitchFamily="50" charset="-128"/>
              </a:rPr>
              <a:t>池上：</a:t>
            </a:r>
            <a:r>
              <a:rPr lang="en-US" altLang="ja-JP" sz="2000" cap="none" dirty="0">
                <a:latin typeface="Meiryo UI" panose="020B0604030504040204" pitchFamily="50" charset="-128"/>
                <a:ea typeface="Meiryo UI" panose="020B0604030504040204" pitchFamily="50" charset="-128"/>
              </a:rPr>
              <a:t>『</a:t>
            </a:r>
            <a:r>
              <a:rPr lang="ja-JP" altLang="en-US" sz="2000" cap="none" dirty="0">
                <a:latin typeface="Meiryo UI" panose="020B0604030504040204" pitchFamily="50" charset="-128"/>
                <a:ea typeface="Meiryo UI" panose="020B0604030504040204" pitchFamily="50" charset="-128"/>
              </a:rPr>
              <a:t>記号論への招待</a:t>
            </a:r>
            <a:r>
              <a:rPr lang="en-US" altLang="ja-JP" sz="2000" cap="none" dirty="0">
                <a:latin typeface="Meiryo UI" panose="020B0604030504040204" pitchFamily="50" charset="-128"/>
                <a:ea typeface="Meiryo UI" panose="020B0604030504040204" pitchFamily="50" charset="-128"/>
              </a:rPr>
              <a:t>』</a:t>
            </a:r>
            <a:r>
              <a:rPr lang="ja-JP" altLang="en-US" sz="2000" cap="none" dirty="0">
                <a:latin typeface="Meiryo UI" panose="020B0604030504040204" pitchFamily="50" charset="-128"/>
                <a:ea typeface="Meiryo UI" panose="020B0604030504040204" pitchFamily="50" charset="-128"/>
              </a:rPr>
              <a:t>（岩波新書），</a:t>
            </a:r>
            <a:r>
              <a:rPr lang="en-US" altLang="ja-JP" sz="2000" cap="none" dirty="0">
                <a:latin typeface="Meiryo UI" panose="020B0604030504040204" pitchFamily="50" charset="-128"/>
                <a:ea typeface="Meiryo UI" panose="020B0604030504040204" pitchFamily="50" charset="-128"/>
              </a:rPr>
              <a:t>p.39</a:t>
            </a:r>
            <a:endParaRPr kumimoji="1" lang="ja-JP" altLang="en-US" sz="2000" dirty="0"/>
          </a:p>
        </p:txBody>
      </p:sp>
      <p:grpSp>
        <p:nvGrpSpPr>
          <p:cNvPr id="5" name="図形グループ 39"/>
          <p:cNvGrpSpPr/>
          <p:nvPr/>
        </p:nvGrpSpPr>
        <p:grpSpPr>
          <a:xfrm>
            <a:off x="1219608" y="2148257"/>
            <a:ext cx="10058618" cy="3817832"/>
            <a:chOff x="408520" y="366154"/>
            <a:chExt cx="10058618" cy="3817832"/>
          </a:xfrm>
        </p:grpSpPr>
        <p:sp>
          <p:nvSpPr>
            <p:cNvPr id="6" name="正方形/長方形 5"/>
            <p:cNvSpPr/>
            <p:nvPr/>
          </p:nvSpPr>
          <p:spPr>
            <a:xfrm>
              <a:off x="4872034" y="366154"/>
              <a:ext cx="1433373" cy="5810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791207" y="2631787"/>
              <a:ext cx="1968500" cy="558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6225121" y="2631787"/>
              <a:ext cx="1602587" cy="558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3120168" y="2631787"/>
              <a:ext cx="1538614" cy="5858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08522" y="1705508"/>
              <a:ext cx="10058616" cy="2256892"/>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8138916" y="2658819"/>
              <a:ext cx="1912796" cy="558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408520" y="1936090"/>
              <a:ext cx="2156882" cy="430887"/>
            </a:xfrm>
            <a:prstGeom prst="rect">
              <a:avLst/>
            </a:prstGeom>
            <a:noFill/>
          </p:spPr>
          <p:txBody>
            <a:bodyPr wrap="square" rtlCol="0">
              <a:spAutoFit/>
            </a:bodyPr>
            <a:lstStyle/>
            <a:p>
              <a:r>
                <a:rPr kumimoji="1" lang="en-US" altLang="ja-JP" sz="2200" dirty="0"/>
                <a:t>[</a:t>
              </a:r>
              <a:r>
                <a:rPr lang="ja-JP" altLang="en-US" sz="2200" dirty="0"/>
                <a:t>発信者</a:t>
              </a:r>
              <a:r>
                <a:rPr kumimoji="1" lang="en-US" altLang="ja-JP" sz="2200" dirty="0"/>
                <a:t>]</a:t>
              </a:r>
              <a:endParaRPr kumimoji="1" lang="ja-JP" altLang="en-US" sz="2200" dirty="0"/>
            </a:p>
          </p:txBody>
        </p:sp>
        <p:sp>
          <p:nvSpPr>
            <p:cNvPr id="13" name="テキスト ボックス 12"/>
            <p:cNvSpPr txBox="1"/>
            <p:nvPr/>
          </p:nvSpPr>
          <p:spPr>
            <a:xfrm>
              <a:off x="8866938" y="1931669"/>
              <a:ext cx="1600199" cy="430887"/>
            </a:xfrm>
            <a:prstGeom prst="rect">
              <a:avLst/>
            </a:prstGeom>
            <a:noFill/>
          </p:spPr>
          <p:txBody>
            <a:bodyPr wrap="square" rtlCol="0">
              <a:spAutoFit/>
            </a:bodyPr>
            <a:lstStyle/>
            <a:p>
              <a:r>
                <a:rPr kumimoji="1" lang="en-US" altLang="ja-JP" sz="2200" dirty="0"/>
                <a:t>[</a:t>
              </a:r>
              <a:r>
                <a:rPr lang="ja-JP" altLang="en-US" sz="2200" dirty="0"/>
                <a:t>受信者</a:t>
              </a:r>
              <a:r>
                <a:rPr kumimoji="1" lang="en-US" altLang="ja-JP" sz="2200" dirty="0"/>
                <a:t>]</a:t>
              </a:r>
              <a:endParaRPr kumimoji="1" lang="ja-JP" altLang="en-US" sz="2200" dirty="0"/>
            </a:p>
          </p:txBody>
        </p:sp>
        <p:sp>
          <p:nvSpPr>
            <p:cNvPr id="14" name="テキスト ボックス 13"/>
            <p:cNvSpPr txBox="1"/>
            <p:nvPr/>
          </p:nvSpPr>
          <p:spPr>
            <a:xfrm>
              <a:off x="4753104" y="3040692"/>
              <a:ext cx="1669523" cy="430887"/>
            </a:xfrm>
            <a:prstGeom prst="rect">
              <a:avLst/>
            </a:prstGeom>
            <a:noFill/>
          </p:spPr>
          <p:txBody>
            <a:bodyPr wrap="square" rtlCol="0">
              <a:spAutoFit/>
            </a:bodyPr>
            <a:lstStyle/>
            <a:p>
              <a:r>
                <a:rPr kumimoji="1" lang="en-US" altLang="ja-JP" sz="2200" dirty="0"/>
                <a:t>[</a:t>
              </a:r>
              <a:r>
                <a:rPr lang="ja-JP" altLang="en-US" sz="2200" dirty="0"/>
                <a:t>経路</a:t>
              </a:r>
              <a:r>
                <a:rPr kumimoji="1" lang="en-US" altLang="ja-JP" sz="2200" dirty="0"/>
                <a:t>]</a:t>
              </a:r>
              <a:endParaRPr kumimoji="1" lang="ja-JP" altLang="en-US" sz="2200" dirty="0"/>
            </a:p>
          </p:txBody>
        </p:sp>
        <p:sp>
          <p:nvSpPr>
            <p:cNvPr id="15" name="テキスト ボックス 14"/>
            <p:cNvSpPr txBox="1"/>
            <p:nvPr/>
          </p:nvSpPr>
          <p:spPr>
            <a:xfrm>
              <a:off x="4731937" y="3722321"/>
              <a:ext cx="1867646" cy="461665"/>
            </a:xfrm>
            <a:prstGeom prst="rect">
              <a:avLst/>
            </a:prstGeom>
            <a:solidFill>
              <a:schemeClr val="bg1"/>
            </a:solidFill>
          </p:spPr>
          <p:txBody>
            <a:bodyPr wrap="square" rtlCol="0">
              <a:spAutoFit/>
            </a:bodyPr>
            <a:lstStyle/>
            <a:p>
              <a:r>
                <a:rPr kumimoji="1" lang="en-US" altLang="ja-JP" sz="2400" dirty="0"/>
                <a:t>[</a:t>
              </a:r>
              <a:r>
                <a:rPr lang="ja-JP" altLang="en-US" sz="2400" dirty="0"/>
                <a:t>コンテクスト</a:t>
              </a:r>
              <a:r>
                <a:rPr kumimoji="1" lang="en-US" altLang="ja-JP" sz="2400" dirty="0"/>
                <a:t>]</a:t>
              </a:r>
              <a:endParaRPr kumimoji="1" lang="ja-JP" altLang="en-US" sz="2400" dirty="0"/>
            </a:p>
          </p:txBody>
        </p:sp>
        <p:sp>
          <p:nvSpPr>
            <p:cNvPr id="16" name="テキスト ボックス 15"/>
            <p:cNvSpPr txBox="1"/>
            <p:nvPr/>
          </p:nvSpPr>
          <p:spPr>
            <a:xfrm>
              <a:off x="3167923" y="2703010"/>
              <a:ext cx="1493306" cy="461665"/>
            </a:xfrm>
            <a:prstGeom prst="rect">
              <a:avLst/>
            </a:prstGeom>
            <a:noFill/>
          </p:spPr>
          <p:txBody>
            <a:bodyPr wrap="square" rtlCol="0">
              <a:spAutoFit/>
            </a:bodyPr>
            <a:lstStyle/>
            <a:p>
              <a:r>
                <a:rPr lang="ja-JP" altLang="en-US" sz="2400" dirty="0"/>
                <a:t>メッセージ</a:t>
              </a:r>
              <a:endParaRPr kumimoji="1" lang="ja-JP" altLang="en-US" sz="2400" dirty="0"/>
            </a:p>
          </p:txBody>
        </p:sp>
        <p:sp>
          <p:nvSpPr>
            <p:cNvPr id="17" name="テキスト ボックス 16"/>
            <p:cNvSpPr txBox="1"/>
            <p:nvPr/>
          </p:nvSpPr>
          <p:spPr>
            <a:xfrm>
              <a:off x="6298081" y="2709695"/>
              <a:ext cx="1654174" cy="461665"/>
            </a:xfrm>
            <a:prstGeom prst="rect">
              <a:avLst/>
            </a:prstGeom>
            <a:noFill/>
          </p:spPr>
          <p:txBody>
            <a:bodyPr wrap="square" rtlCol="0">
              <a:spAutoFit/>
            </a:bodyPr>
            <a:lstStyle/>
            <a:p>
              <a:r>
                <a:rPr lang="ja-JP" altLang="en-US" sz="2400" dirty="0"/>
                <a:t>メッセージ</a:t>
              </a:r>
              <a:endParaRPr kumimoji="1" lang="ja-JP" altLang="en-US" sz="2400" dirty="0"/>
            </a:p>
          </p:txBody>
        </p:sp>
        <p:sp>
          <p:nvSpPr>
            <p:cNvPr id="18" name="テキスト ボックス 17"/>
            <p:cNvSpPr txBox="1"/>
            <p:nvPr/>
          </p:nvSpPr>
          <p:spPr>
            <a:xfrm>
              <a:off x="1005627" y="2676886"/>
              <a:ext cx="2053166" cy="461665"/>
            </a:xfrm>
            <a:prstGeom prst="rect">
              <a:avLst/>
            </a:prstGeom>
            <a:noFill/>
          </p:spPr>
          <p:txBody>
            <a:bodyPr wrap="square" rtlCol="0">
              <a:spAutoFit/>
            </a:bodyPr>
            <a:lstStyle/>
            <a:p>
              <a:r>
                <a:rPr lang="ja-JP" altLang="en-US" sz="2400" dirty="0"/>
                <a:t>伝達内容</a:t>
              </a:r>
              <a:endParaRPr kumimoji="1" lang="ja-JP" altLang="en-US" sz="2400" dirty="0"/>
            </a:p>
          </p:txBody>
        </p:sp>
        <p:sp>
          <p:nvSpPr>
            <p:cNvPr id="19" name="テキスト ボックス 18"/>
            <p:cNvSpPr txBox="1"/>
            <p:nvPr/>
          </p:nvSpPr>
          <p:spPr>
            <a:xfrm>
              <a:off x="5153028" y="415682"/>
              <a:ext cx="1339848" cy="461665"/>
            </a:xfrm>
            <a:prstGeom prst="rect">
              <a:avLst/>
            </a:prstGeom>
            <a:noFill/>
          </p:spPr>
          <p:txBody>
            <a:bodyPr wrap="square" rtlCol="0">
              <a:spAutoFit/>
            </a:bodyPr>
            <a:lstStyle/>
            <a:p>
              <a:r>
                <a:rPr lang="ja-JP" altLang="en-US" sz="2400" dirty="0"/>
                <a:t>コード</a:t>
              </a:r>
              <a:endParaRPr kumimoji="1" lang="ja-JP" altLang="en-US" sz="2400" dirty="0"/>
            </a:p>
          </p:txBody>
        </p:sp>
        <p:sp>
          <p:nvSpPr>
            <p:cNvPr id="20" name="テキスト ボックス 19"/>
            <p:cNvSpPr txBox="1"/>
            <p:nvPr/>
          </p:nvSpPr>
          <p:spPr>
            <a:xfrm>
              <a:off x="8234995" y="2728922"/>
              <a:ext cx="1859886" cy="461665"/>
            </a:xfrm>
            <a:prstGeom prst="rect">
              <a:avLst/>
            </a:prstGeom>
            <a:noFill/>
          </p:spPr>
          <p:txBody>
            <a:bodyPr wrap="square" rtlCol="0">
              <a:spAutoFit/>
            </a:bodyPr>
            <a:lstStyle/>
            <a:p>
              <a:r>
                <a:rPr lang="ja-JP" altLang="en-US" sz="2400" dirty="0"/>
                <a:t>伝達内容</a:t>
              </a:r>
              <a:endParaRPr kumimoji="1" lang="ja-JP" altLang="en-US" sz="2400" dirty="0"/>
            </a:p>
          </p:txBody>
        </p:sp>
        <p:sp>
          <p:nvSpPr>
            <p:cNvPr id="21" name="テキスト ボックス 20"/>
            <p:cNvSpPr txBox="1"/>
            <p:nvPr/>
          </p:nvSpPr>
          <p:spPr>
            <a:xfrm>
              <a:off x="4287654" y="2076565"/>
              <a:ext cx="1339848" cy="430887"/>
            </a:xfrm>
            <a:prstGeom prst="rect">
              <a:avLst/>
            </a:prstGeom>
            <a:noFill/>
          </p:spPr>
          <p:txBody>
            <a:bodyPr wrap="square" rtlCol="0">
              <a:spAutoFit/>
            </a:bodyPr>
            <a:lstStyle/>
            <a:p>
              <a:r>
                <a:rPr lang="ja-JP" altLang="en-US" sz="2200" dirty="0"/>
                <a:t>記号化</a:t>
              </a:r>
              <a:endParaRPr kumimoji="1" lang="ja-JP" altLang="en-US" sz="2200" dirty="0"/>
            </a:p>
          </p:txBody>
        </p:sp>
        <p:sp>
          <p:nvSpPr>
            <p:cNvPr id="22" name="テキスト ボックス 21"/>
            <p:cNvSpPr txBox="1"/>
            <p:nvPr/>
          </p:nvSpPr>
          <p:spPr>
            <a:xfrm>
              <a:off x="7390940" y="2071690"/>
              <a:ext cx="1339848" cy="430887"/>
            </a:xfrm>
            <a:prstGeom prst="rect">
              <a:avLst/>
            </a:prstGeom>
            <a:noFill/>
          </p:spPr>
          <p:txBody>
            <a:bodyPr wrap="square" rtlCol="0">
              <a:spAutoFit/>
            </a:bodyPr>
            <a:lstStyle/>
            <a:p>
              <a:r>
                <a:rPr lang="ja-JP" altLang="en-US" sz="2200" dirty="0"/>
                <a:t>解読</a:t>
              </a:r>
              <a:endParaRPr kumimoji="1" lang="ja-JP" altLang="en-US" sz="2200" dirty="0"/>
            </a:p>
          </p:txBody>
        </p:sp>
        <p:cxnSp>
          <p:nvCxnSpPr>
            <p:cNvPr id="23" name="直線矢印コネクタ 22"/>
            <p:cNvCxnSpPr>
              <a:stCxn id="7" idx="0"/>
            </p:cNvCxnSpPr>
            <p:nvPr/>
          </p:nvCxnSpPr>
          <p:spPr>
            <a:xfrm flipV="1">
              <a:off x="1775457" y="924953"/>
              <a:ext cx="3163016" cy="1706834"/>
            </a:xfrm>
            <a:prstGeom prst="straightConnector1">
              <a:avLst/>
            </a:prstGeom>
            <a:ln w="25400">
              <a:solidFill>
                <a:schemeClr val="tx1"/>
              </a:solidFill>
              <a:prstDash val="dash"/>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a:stCxn id="8" idx="0"/>
            </p:cNvCxnSpPr>
            <p:nvPr/>
          </p:nvCxnSpPr>
          <p:spPr>
            <a:xfrm flipH="1" flipV="1">
              <a:off x="6285865" y="966448"/>
              <a:ext cx="740550" cy="1665339"/>
            </a:xfrm>
            <a:prstGeom prst="straightConnector1">
              <a:avLst/>
            </a:prstGeom>
            <a:ln w="25400">
              <a:solidFill>
                <a:schemeClr val="tx1"/>
              </a:solidFill>
              <a:prstDash val="dash"/>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a:endCxn id="9" idx="0"/>
            </p:cNvCxnSpPr>
            <p:nvPr/>
          </p:nvCxnSpPr>
          <p:spPr>
            <a:xfrm flipH="1">
              <a:off x="3889475" y="924953"/>
              <a:ext cx="1036782" cy="1706834"/>
            </a:xfrm>
            <a:prstGeom prst="straightConnector1">
              <a:avLst/>
            </a:prstGeom>
            <a:ln w="25400">
              <a:solidFill>
                <a:schemeClr val="tx1"/>
              </a:solidFill>
              <a:prstDash val="dash"/>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a:endCxn id="11" idx="0"/>
            </p:cNvCxnSpPr>
            <p:nvPr/>
          </p:nvCxnSpPr>
          <p:spPr>
            <a:xfrm>
              <a:off x="6298081" y="966448"/>
              <a:ext cx="2797233" cy="1692371"/>
            </a:xfrm>
            <a:prstGeom prst="straightConnector1">
              <a:avLst/>
            </a:prstGeom>
            <a:ln w="25400">
              <a:solidFill>
                <a:schemeClr val="tx1"/>
              </a:solidFill>
              <a:prstDash val="dash"/>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a:stCxn id="9" idx="3"/>
              <a:endCxn id="8" idx="1"/>
            </p:cNvCxnSpPr>
            <p:nvPr/>
          </p:nvCxnSpPr>
          <p:spPr>
            <a:xfrm flipV="1">
              <a:off x="4658782" y="2911187"/>
              <a:ext cx="1566339" cy="13516"/>
            </a:xfrm>
            <a:prstGeom prst="straightConnector1">
              <a:avLst/>
            </a:prstGeom>
            <a:ln w="25400">
              <a:solidFill>
                <a:schemeClr val="tx1"/>
              </a:solidFill>
              <a:prstDash val="dash"/>
              <a:headEnd type="none" w="lg" len="lg"/>
              <a:tailEnd type="none" w="lg" len="lg"/>
            </a:ln>
          </p:spPr>
          <p:style>
            <a:lnRef idx="1">
              <a:schemeClr val="accent1"/>
            </a:lnRef>
            <a:fillRef idx="0">
              <a:schemeClr val="accent1"/>
            </a:fillRef>
            <a:effectRef idx="0">
              <a:schemeClr val="accent1"/>
            </a:effectRef>
            <a:fontRef idx="minor">
              <a:schemeClr val="tx1"/>
            </a:fontRef>
          </p:style>
        </p:cxnSp>
      </p:grpSp>
      <p:sp>
        <p:nvSpPr>
          <p:cNvPr id="3" name="フッター プレースホルダー 2"/>
          <p:cNvSpPr>
            <a:spLocks noGrp="1"/>
          </p:cNvSpPr>
          <p:nvPr>
            <p:ph type="ftr" sz="quarter" idx="11"/>
          </p:nvPr>
        </p:nvSpPr>
        <p:spPr/>
        <p:txBody>
          <a:bodyPr/>
          <a:lstStyle/>
          <a:p>
            <a:r>
              <a:rPr kumimoji="1" lang="ja-JP" altLang="en-US"/>
              <a:t>渡辺隆行「ユーザ中心の</a:t>
            </a:r>
            <a:r>
              <a:rPr kumimoji="1" lang="en-US" altLang="ja-JP"/>
              <a:t>Web</a:t>
            </a:r>
            <a:r>
              <a:rPr kumimoji="1" lang="ja-JP" altLang="en-US"/>
              <a:t>アクセシビリティをデザインする」（</a:t>
            </a:r>
            <a:r>
              <a:rPr kumimoji="1" lang="en-US" altLang="ja-JP"/>
              <a:t>2017</a:t>
            </a:r>
            <a:r>
              <a:rPr kumimoji="1" lang="ja-JP" altLang="en-US"/>
              <a:t>年</a:t>
            </a:r>
            <a:r>
              <a:rPr kumimoji="1" lang="en-US" altLang="ja-JP"/>
              <a:t>5</a:t>
            </a:r>
            <a:r>
              <a:rPr kumimoji="1" lang="ja-JP" altLang="en-US"/>
              <a:t>月</a:t>
            </a:r>
            <a:r>
              <a:rPr kumimoji="1" lang="en-US" altLang="ja-JP"/>
              <a:t>26</a:t>
            </a:r>
            <a:r>
              <a:rPr kumimoji="1" lang="ja-JP" altLang="en-US"/>
              <a:t>日，</a:t>
            </a:r>
            <a:r>
              <a:rPr kumimoji="1" lang="en-US" altLang="ja-JP"/>
              <a:t>JWAC</a:t>
            </a:r>
            <a:r>
              <a:rPr kumimoji="1" lang="ja-JP" altLang="en-US"/>
              <a:t>）</a:t>
            </a:r>
          </a:p>
        </p:txBody>
      </p:sp>
      <p:sp>
        <p:nvSpPr>
          <p:cNvPr id="28" name="スライド番号プレースホルダー 27"/>
          <p:cNvSpPr>
            <a:spLocks noGrp="1"/>
          </p:cNvSpPr>
          <p:nvPr>
            <p:ph type="sldNum" sz="quarter" idx="12"/>
          </p:nvPr>
        </p:nvSpPr>
        <p:spPr/>
        <p:txBody>
          <a:bodyPr/>
          <a:lstStyle/>
          <a:p>
            <a:fld id="{B37E87B4-A22B-40F9-8AA7-77DD401120BD}" type="slidenum">
              <a:rPr lang="ja-JP" altLang="en-US" smtClean="0"/>
              <a:pPr/>
              <a:t>19</a:t>
            </a:fld>
            <a:endParaRPr lang="ja-JP" altLang="en-US" dirty="0"/>
          </a:p>
        </p:txBody>
      </p:sp>
    </p:spTree>
    <p:extLst>
      <p:ext uri="{BB962C8B-B14F-4D97-AF65-F5344CB8AC3E}">
        <p14:creationId xmlns:p14="http://schemas.microsoft.com/office/powerpoint/2010/main" val="1912901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61162" y="543605"/>
            <a:ext cx="9577250" cy="920660"/>
          </a:xfrm>
        </p:spPr>
        <p:txBody>
          <a:bodyPr/>
          <a:lstStyle/>
          <a:p>
            <a:r>
              <a:rPr kumimoji="1" lang="ja-JP" altLang="en-US" dirty="0"/>
              <a:t>今日のお話の背景</a:t>
            </a:r>
          </a:p>
        </p:txBody>
      </p:sp>
      <p:sp>
        <p:nvSpPr>
          <p:cNvPr id="3" name="コンテンツ プレースホルダー 2"/>
          <p:cNvSpPr>
            <a:spLocks noGrp="1"/>
          </p:cNvSpPr>
          <p:nvPr>
            <p:ph sz="quarter" idx="13"/>
          </p:nvPr>
        </p:nvSpPr>
        <p:spPr>
          <a:xfrm>
            <a:off x="1288868" y="1851517"/>
            <a:ext cx="9736183" cy="3759831"/>
          </a:xfrm>
        </p:spPr>
        <p:txBody>
          <a:bodyPr>
            <a:normAutofit fontScale="92500" lnSpcReduction="20000"/>
          </a:bodyPr>
          <a:lstStyle/>
          <a:p>
            <a:pPr marL="0" lvl="0" indent="0">
              <a:buNone/>
            </a:pPr>
            <a:r>
              <a:rPr kumimoji="0" lang="ja-JP" altLang="en-US"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渡辺は，</a:t>
            </a:r>
            <a:endParaRPr kumimoji="0" lang="en-US" altLang="ja-JP"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r>
              <a:rPr kumimoji="0" lang="en-US" altLang="ja-JP" sz="2400" cap="none" dirty="0">
                <a:latin typeface="Meiryo UI" panose="020B0604030504040204" pitchFamily="50" charset="-128"/>
                <a:ea typeface="Meiryo UI" panose="020B0604030504040204" pitchFamily="50" charset="-128"/>
              </a:rPr>
              <a:t>WCAG</a:t>
            </a:r>
            <a:r>
              <a:rPr kumimoji="0" lang="ja-JP" altLang="en-US" sz="2400" cap="none" dirty="0">
                <a:latin typeface="Meiryo UI" panose="020B0604030504040204" pitchFamily="50" charset="-128"/>
                <a:ea typeface="Meiryo UI" panose="020B0604030504040204" pitchFamily="50" charset="-128"/>
              </a:rPr>
              <a:t> </a:t>
            </a:r>
            <a:r>
              <a:rPr kumimoji="0" lang="en-US" altLang="ja-JP" sz="2400" cap="none" dirty="0">
                <a:latin typeface="Meiryo UI" panose="020B0604030504040204" pitchFamily="50" charset="-128"/>
                <a:ea typeface="Meiryo UI" panose="020B0604030504040204" pitchFamily="50" charset="-128"/>
              </a:rPr>
              <a:t>WG</a:t>
            </a:r>
            <a:r>
              <a:rPr kumimoji="0" lang="ja-JP" altLang="en-US" sz="2400" cap="none" dirty="0">
                <a:latin typeface="Meiryo UI" panose="020B0604030504040204" pitchFamily="50" charset="-128"/>
                <a:ea typeface="Meiryo UI" panose="020B0604030504040204" pitchFamily="50" charset="-128"/>
              </a:rPr>
              <a:t>に参加して，</a:t>
            </a:r>
            <a:r>
              <a:rPr kumimoji="0" lang="en-US" altLang="ja-JP" sz="2400" cap="none" dirty="0">
                <a:latin typeface="Meiryo UI" panose="020B0604030504040204" pitchFamily="50" charset="-128"/>
                <a:ea typeface="Meiryo UI" panose="020B0604030504040204" pitchFamily="50" charset="-128"/>
              </a:rPr>
              <a:t>WCAG 2.0</a:t>
            </a:r>
            <a:r>
              <a:rPr kumimoji="0" lang="ja-JP" altLang="en-US" sz="2400" cap="none" dirty="0">
                <a:latin typeface="Meiryo UI" panose="020B0604030504040204" pitchFamily="50" charset="-128"/>
                <a:ea typeface="Meiryo UI" panose="020B0604030504040204" pitchFamily="50" charset="-128"/>
              </a:rPr>
              <a:t>草稿の国際協調に努力</a:t>
            </a:r>
            <a:endParaRPr kumimoji="0" lang="en-US" altLang="ja-JP" sz="2400" cap="none" dirty="0">
              <a:latin typeface="Meiryo UI" panose="020B0604030504040204" pitchFamily="50" charset="-128"/>
              <a:ea typeface="Meiryo UI" panose="020B0604030504040204" pitchFamily="50" charset="-128"/>
            </a:endParaRPr>
          </a:p>
          <a:p>
            <a:r>
              <a:rPr kumimoji="0" lang="en-US" altLang="ja-JP"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WCAG</a:t>
            </a:r>
            <a:r>
              <a:rPr kumimoji="0" lang="ja-JP" altLang="en-US"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 </a:t>
            </a:r>
            <a:r>
              <a:rPr kumimoji="0" lang="en-US" altLang="ja-JP"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2.0</a:t>
            </a:r>
            <a:r>
              <a:rPr kumimoji="0" lang="ja-JP" altLang="en-US"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と国際協調した</a:t>
            </a:r>
            <a:r>
              <a:rPr kumimoji="0" lang="en-US" altLang="ja-JP"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JIS</a:t>
            </a:r>
            <a:r>
              <a:rPr kumimoji="0" lang="ja-JP" altLang="en-US"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 </a:t>
            </a:r>
            <a:r>
              <a:rPr kumimoji="0" lang="en-US" altLang="ja-JP"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X</a:t>
            </a:r>
            <a:r>
              <a:rPr kumimoji="0" lang="ja-JP" altLang="en-US"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 </a:t>
            </a:r>
            <a:r>
              <a:rPr kumimoji="0" lang="en-US" altLang="ja-JP"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8341-3:2010</a:t>
            </a:r>
            <a:r>
              <a:rPr kumimoji="0" lang="ja-JP" altLang="en-US"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を策定</a:t>
            </a:r>
            <a:endParaRPr kumimoji="0" lang="en-US" altLang="ja-JP"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r>
              <a:rPr kumimoji="0" lang="en-US" altLang="ja-JP" sz="2400" cap="none" dirty="0">
                <a:latin typeface="Meiryo UI" panose="020B0604030504040204" pitchFamily="50" charset="-128"/>
                <a:ea typeface="Meiryo UI" panose="020B0604030504040204" pitchFamily="50" charset="-128"/>
              </a:rPr>
              <a:t>JIS</a:t>
            </a:r>
            <a:r>
              <a:rPr kumimoji="0" lang="ja-JP" altLang="en-US" sz="2400" cap="none" dirty="0">
                <a:latin typeface="Meiryo UI" panose="020B0604030504040204" pitchFamily="50" charset="-128"/>
                <a:ea typeface="Meiryo UI" panose="020B0604030504040204" pitchFamily="50" charset="-128"/>
              </a:rPr>
              <a:t> </a:t>
            </a:r>
            <a:r>
              <a:rPr kumimoji="0" lang="en-US" altLang="ja-JP" sz="2400" cap="none" dirty="0">
                <a:latin typeface="Meiryo UI" panose="020B0604030504040204" pitchFamily="50" charset="-128"/>
                <a:ea typeface="Meiryo UI" panose="020B0604030504040204" pitchFamily="50" charset="-128"/>
              </a:rPr>
              <a:t>X</a:t>
            </a:r>
            <a:r>
              <a:rPr kumimoji="0" lang="ja-JP" altLang="en-US" sz="2400" cap="none" dirty="0">
                <a:latin typeface="Meiryo UI" panose="020B0604030504040204" pitchFamily="50" charset="-128"/>
                <a:ea typeface="Meiryo UI" panose="020B0604030504040204" pitchFamily="50" charset="-128"/>
              </a:rPr>
              <a:t> </a:t>
            </a:r>
            <a:r>
              <a:rPr kumimoji="0" lang="en-US" altLang="ja-JP" sz="2400" cap="none" dirty="0">
                <a:latin typeface="Meiryo UI" panose="020B0604030504040204" pitchFamily="50" charset="-128"/>
                <a:ea typeface="Meiryo UI" panose="020B0604030504040204" pitchFamily="50" charset="-128"/>
              </a:rPr>
              <a:t>8341-3</a:t>
            </a:r>
            <a:r>
              <a:rPr kumimoji="0" lang="ja-JP" altLang="en-US" sz="2400" cap="none" dirty="0">
                <a:latin typeface="Meiryo UI" panose="020B0604030504040204" pitchFamily="50" charset="-128"/>
                <a:ea typeface="Meiryo UI" panose="020B0604030504040204" pitchFamily="50" charset="-128"/>
              </a:rPr>
              <a:t>を支える組織つくり（</a:t>
            </a:r>
            <a:r>
              <a:rPr kumimoji="0" lang="en-US" altLang="ja-JP" sz="2400" cap="none" dirty="0">
                <a:latin typeface="Meiryo UI" panose="020B0604030504040204" pitchFamily="50" charset="-128"/>
                <a:ea typeface="Meiryo UI" panose="020B0604030504040204" pitchFamily="50" charset="-128"/>
              </a:rPr>
              <a:t>WAIC,JWAC</a:t>
            </a:r>
            <a:r>
              <a:rPr kumimoji="0" lang="ja-JP" altLang="en-US" sz="2400" cap="none" dirty="0">
                <a:latin typeface="Meiryo UI" panose="020B0604030504040204" pitchFamily="50" charset="-128"/>
                <a:ea typeface="Meiryo UI" panose="020B0604030504040204" pitchFamily="50" charset="-128"/>
              </a:rPr>
              <a:t>）</a:t>
            </a:r>
            <a:endParaRPr kumimoji="0" lang="en-US" altLang="ja-JP"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indent="0">
              <a:buNone/>
            </a:pPr>
            <a:r>
              <a:rPr kumimoji="0" lang="ja-JP" altLang="en-US" sz="2400" cap="none" dirty="0">
                <a:latin typeface="Meiryo UI" panose="020B0604030504040204" pitchFamily="50" charset="-128"/>
                <a:ea typeface="Meiryo UI" panose="020B0604030504040204" pitchFamily="50" charset="-128"/>
              </a:rPr>
              <a:t>してきた．</a:t>
            </a:r>
            <a:endParaRPr kumimoji="0" lang="en-US" altLang="ja-JP" sz="2400" cap="none" dirty="0">
              <a:latin typeface="Meiryo UI" panose="020B0604030504040204" pitchFamily="50" charset="-128"/>
              <a:ea typeface="Meiryo UI" panose="020B0604030504040204" pitchFamily="50" charset="-128"/>
            </a:endParaRPr>
          </a:p>
          <a:p>
            <a:pPr marL="0" indent="0">
              <a:buNone/>
            </a:pPr>
            <a:endParaRPr kumimoji="0" lang="en-US" altLang="ja-JP" sz="2400" cap="none" dirty="0">
              <a:latin typeface="Meiryo UI" panose="020B0604030504040204" pitchFamily="50" charset="-128"/>
              <a:ea typeface="Meiryo UI" panose="020B0604030504040204" pitchFamily="50" charset="-128"/>
            </a:endParaRPr>
          </a:p>
          <a:p>
            <a:pPr marL="0" indent="0">
              <a:buNone/>
            </a:pPr>
            <a:r>
              <a:rPr kumimoji="0" lang="ja-JP" altLang="en-US"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それに加えて</a:t>
            </a:r>
            <a:r>
              <a:rPr kumimoji="0" lang="ja-JP" altLang="en-US" sz="2400" b="0"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rPr>
              <a:t>人間中心デザイン（</a:t>
            </a:r>
            <a:r>
              <a:rPr kumimoji="0" lang="en-US" altLang="ja-JP" sz="2400" b="0"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rPr>
              <a:t>HCD</a:t>
            </a:r>
            <a:r>
              <a:rPr kumimoji="0" lang="ja-JP" altLang="en-US" sz="2400" b="0"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rPr>
              <a:t>）の立場で</a:t>
            </a:r>
            <a:r>
              <a:rPr kumimoji="0" lang="en-US" altLang="ja-JP" sz="2400" b="0"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rPr>
              <a:t>Web</a:t>
            </a:r>
            <a:r>
              <a:rPr kumimoji="0" lang="ja-JP" altLang="en-US" sz="2400" b="0"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rPr>
              <a:t>アクセシビリティを考える重要性</a:t>
            </a:r>
            <a:r>
              <a:rPr kumimoji="0" lang="ja-JP" altLang="en-US"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をお話しします．　</a:t>
            </a:r>
            <a:endParaRPr kumimoji="0" lang="en-US" altLang="ja-JP" sz="2000" b="1"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p:txBody>
          <a:bodyPr/>
          <a:lstStyle/>
          <a:p>
            <a:r>
              <a:rPr kumimoji="1" lang="ja-JP" altLang="en-US"/>
              <a:t>渡辺隆行「ユーザ中心の</a:t>
            </a:r>
            <a:r>
              <a:rPr kumimoji="1" lang="en-US" altLang="ja-JP"/>
              <a:t>Web</a:t>
            </a:r>
            <a:r>
              <a:rPr kumimoji="1" lang="ja-JP" altLang="en-US"/>
              <a:t>アクセシビリティをデザインする」（</a:t>
            </a:r>
            <a:r>
              <a:rPr kumimoji="1" lang="en-US" altLang="ja-JP"/>
              <a:t>2017</a:t>
            </a:r>
            <a:r>
              <a:rPr kumimoji="1" lang="ja-JP" altLang="en-US"/>
              <a:t>年</a:t>
            </a:r>
            <a:r>
              <a:rPr kumimoji="1" lang="en-US" altLang="ja-JP"/>
              <a:t>5</a:t>
            </a:r>
            <a:r>
              <a:rPr kumimoji="1" lang="ja-JP" altLang="en-US"/>
              <a:t>月</a:t>
            </a:r>
            <a:r>
              <a:rPr kumimoji="1" lang="en-US" altLang="ja-JP"/>
              <a:t>26</a:t>
            </a:r>
            <a:r>
              <a:rPr kumimoji="1" lang="ja-JP" altLang="en-US"/>
              <a:t>日，</a:t>
            </a:r>
            <a:r>
              <a:rPr kumimoji="1" lang="en-US" altLang="ja-JP"/>
              <a:t>JWAC</a:t>
            </a:r>
            <a:r>
              <a:rPr kumimoji="1" lang="ja-JP" altLang="en-US"/>
              <a:t>）</a:t>
            </a:r>
          </a:p>
        </p:txBody>
      </p:sp>
      <p:sp>
        <p:nvSpPr>
          <p:cNvPr id="5" name="スライド番号プレースホルダー 4"/>
          <p:cNvSpPr>
            <a:spLocks noGrp="1"/>
          </p:cNvSpPr>
          <p:nvPr>
            <p:ph type="sldNum" sz="quarter" idx="12"/>
          </p:nvPr>
        </p:nvSpPr>
        <p:spPr/>
        <p:txBody>
          <a:bodyPr/>
          <a:lstStyle/>
          <a:p>
            <a:fld id="{B37E87B4-A22B-40F9-8AA7-77DD401120BD}" type="slidenum">
              <a:rPr lang="ja-JP" altLang="en-US" smtClean="0"/>
              <a:pPr/>
              <a:t>2</a:t>
            </a:fld>
            <a:endParaRPr lang="ja-JP" altLang="en-US" dirty="0"/>
          </a:p>
        </p:txBody>
      </p:sp>
    </p:spTree>
    <p:extLst>
      <p:ext uri="{BB962C8B-B14F-4D97-AF65-F5344CB8AC3E}">
        <p14:creationId xmlns:p14="http://schemas.microsoft.com/office/powerpoint/2010/main" val="499511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Meiryo UI" panose="020B0604030504040204" pitchFamily="50" charset="-128"/>
                <a:ea typeface="Meiryo UI" panose="020B0604030504040204" pitchFamily="50" charset="-128"/>
              </a:rPr>
              <a:t>今日の話の流れ</a:t>
            </a:r>
          </a:p>
        </p:txBody>
      </p:sp>
      <p:sp>
        <p:nvSpPr>
          <p:cNvPr id="3" name="コンテンツ プレースホルダー 2"/>
          <p:cNvSpPr>
            <a:spLocks noGrp="1"/>
          </p:cNvSpPr>
          <p:nvPr>
            <p:ph sz="quarter" idx="13"/>
          </p:nvPr>
        </p:nvSpPr>
        <p:spPr>
          <a:xfrm>
            <a:off x="976876" y="2150270"/>
            <a:ext cx="10075438" cy="3640930"/>
          </a:xfrm>
        </p:spPr>
        <p:txBody>
          <a:bodyPr>
            <a:normAutofit/>
          </a:bodyPr>
          <a:lstStyle/>
          <a:p>
            <a:pPr marL="514350" indent="-514350">
              <a:spcAft>
                <a:spcPts val="1200"/>
              </a:spcAft>
              <a:buFont typeface="+mj-lt"/>
              <a:buAutoNum type="arabicPeriod"/>
            </a:pPr>
            <a:r>
              <a:rPr lang="ja-JP" altLang="en-US" sz="3000" dirty="0">
                <a:latin typeface="Meiryo UI" panose="020B0604030504040204" pitchFamily="50" charset="-128"/>
                <a:ea typeface="Meiryo UI" panose="020B0604030504040204" pitchFamily="50" charset="-128"/>
                <a:cs typeface="Arial Unicode MS" panose="020B0604020202020204" pitchFamily="50" charset="-128"/>
              </a:rPr>
              <a:t>渡辺</a:t>
            </a:r>
            <a:r>
              <a:rPr kumimoji="1" lang="ja-JP" altLang="en-US" sz="3000" dirty="0">
                <a:latin typeface="Meiryo UI" panose="020B0604030504040204" pitchFamily="50" charset="-128"/>
                <a:ea typeface="Meiryo UI" panose="020B0604030504040204" pitchFamily="50" charset="-128"/>
                <a:cs typeface="Arial Unicode MS" panose="020B0604020202020204" pitchFamily="50" charset="-128"/>
              </a:rPr>
              <a:t>の問題意識</a:t>
            </a:r>
            <a:endParaRPr kumimoji="1" lang="en-US" altLang="ja-JP" sz="3000" dirty="0">
              <a:latin typeface="Meiryo UI" panose="020B0604030504040204" pitchFamily="50" charset="-128"/>
              <a:ea typeface="Meiryo UI" panose="020B0604030504040204" pitchFamily="50" charset="-128"/>
              <a:cs typeface="Arial Unicode MS" panose="020B0604020202020204" pitchFamily="50" charset="-128"/>
            </a:endParaRPr>
          </a:p>
          <a:p>
            <a:pPr marL="514350" indent="-514350">
              <a:spcAft>
                <a:spcPts val="1200"/>
              </a:spcAft>
              <a:buFont typeface="+mj-lt"/>
              <a:buAutoNum type="arabicPeriod"/>
            </a:pPr>
            <a:r>
              <a:rPr lang="ja-JP" altLang="en-US" sz="3000" dirty="0">
                <a:latin typeface="Meiryo UI" panose="020B0604030504040204" pitchFamily="50" charset="-128"/>
                <a:ea typeface="Meiryo UI" panose="020B0604030504040204" pitchFamily="50" charset="-128"/>
                <a:cs typeface="Arial Unicode MS" panose="020B0604020202020204" pitchFamily="50" charset="-128"/>
              </a:rPr>
              <a:t>デザインとは</a:t>
            </a:r>
            <a:endParaRPr lang="en-US" altLang="ja-JP" sz="3000" dirty="0">
              <a:latin typeface="Meiryo UI" panose="020B0604030504040204" pitchFamily="50" charset="-128"/>
              <a:ea typeface="Meiryo UI" panose="020B0604030504040204" pitchFamily="50" charset="-128"/>
              <a:cs typeface="Arial Unicode MS" panose="020B0604020202020204" pitchFamily="50" charset="-128"/>
            </a:endParaRPr>
          </a:p>
          <a:p>
            <a:pPr marL="514350" indent="-514350">
              <a:spcAft>
                <a:spcPts val="1200"/>
              </a:spcAft>
              <a:buFont typeface="+mj-lt"/>
              <a:buAutoNum type="arabicPeriod"/>
            </a:pPr>
            <a:r>
              <a:rPr kumimoji="1" lang="ja-JP" altLang="en-US" sz="3000" dirty="0">
                <a:solidFill>
                  <a:srgbClr val="FF0000"/>
                </a:solidFill>
                <a:latin typeface="Meiryo UI" panose="020B0604030504040204" pitchFamily="50" charset="-128"/>
                <a:ea typeface="Meiryo UI" panose="020B0604030504040204" pitchFamily="50" charset="-128"/>
                <a:cs typeface="Arial Unicode MS" panose="020B0604020202020204" pitchFamily="50" charset="-128"/>
              </a:rPr>
              <a:t>人間中心設計（</a:t>
            </a:r>
            <a:r>
              <a:rPr kumimoji="1" lang="en-US" altLang="ja-JP" sz="3000" dirty="0">
                <a:solidFill>
                  <a:srgbClr val="FF0000"/>
                </a:solidFill>
                <a:latin typeface="Meiryo UI" panose="020B0604030504040204" pitchFamily="50" charset="-128"/>
                <a:ea typeface="Meiryo UI" panose="020B0604030504040204" pitchFamily="50" charset="-128"/>
                <a:cs typeface="Arial Unicode MS" panose="020B0604020202020204" pitchFamily="50" charset="-128"/>
              </a:rPr>
              <a:t>HCD</a:t>
            </a:r>
            <a:r>
              <a:rPr kumimoji="1" lang="ja-JP" altLang="en-US" sz="3000" dirty="0">
                <a:solidFill>
                  <a:srgbClr val="FF0000"/>
                </a:solidFill>
                <a:latin typeface="Meiryo UI" panose="020B0604030504040204" pitchFamily="50" charset="-128"/>
                <a:ea typeface="Meiryo UI" panose="020B0604030504040204" pitchFamily="50" charset="-128"/>
                <a:cs typeface="Arial Unicode MS" panose="020B0604020202020204" pitchFamily="50" charset="-128"/>
              </a:rPr>
              <a:t>）</a:t>
            </a:r>
            <a:endParaRPr kumimoji="1" lang="en-US" altLang="ja-JP" sz="3000" dirty="0">
              <a:solidFill>
                <a:srgbClr val="FF0000"/>
              </a:solidFill>
              <a:latin typeface="Meiryo UI" panose="020B0604030504040204" pitchFamily="50" charset="-128"/>
              <a:ea typeface="Meiryo UI" panose="020B0604030504040204" pitchFamily="50" charset="-128"/>
              <a:cs typeface="Arial Unicode MS" panose="020B0604020202020204" pitchFamily="50" charset="-128"/>
            </a:endParaRPr>
          </a:p>
          <a:p>
            <a:pPr marL="514350" indent="-514350">
              <a:spcAft>
                <a:spcPts val="1200"/>
              </a:spcAft>
              <a:buFont typeface="+mj-lt"/>
              <a:buAutoNum type="arabicPeriod"/>
            </a:pPr>
            <a:r>
              <a:rPr lang="en-US" altLang="ja-JP" sz="3000" cap="none" dirty="0">
                <a:latin typeface="Meiryo UI" panose="020B0604030504040204" pitchFamily="50" charset="-128"/>
                <a:ea typeface="Meiryo UI" panose="020B0604030504040204" pitchFamily="50" charset="-128"/>
                <a:cs typeface="Arial Unicode MS" panose="020B0604020202020204" pitchFamily="50" charset="-128"/>
              </a:rPr>
              <a:t>Web</a:t>
            </a:r>
            <a:r>
              <a:rPr lang="ja-JP" altLang="en-US" sz="3000" cap="none" dirty="0">
                <a:latin typeface="Meiryo UI" panose="020B0604030504040204" pitchFamily="50" charset="-128"/>
                <a:ea typeface="Meiryo UI" panose="020B0604030504040204" pitchFamily="50" charset="-128"/>
                <a:cs typeface="Arial Unicode MS" panose="020B0604020202020204" pitchFamily="50" charset="-128"/>
              </a:rPr>
              <a:t>アクセシビリティ</a:t>
            </a:r>
            <a:endParaRPr kumimoji="1" lang="en-US" altLang="ja-JP" sz="3000" cap="none" dirty="0">
              <a:latin typeface="Meiryo UI" panose="020B0604030504040204" pitchFamily="50" charset="-128"/>
              <a:ea typeface="Meiryo UI" panose="020B0604030504040204" pitchFamily="50" charset="-128"/>
              <a:cs typeface="Arial Unicode MS" panose="020B0604020202020204" pitchFamily="50" charset="-128"/>
            </a:endParaRPr>
          </a:p>
        </p:txBody>
      </p:sp>
      <p:sp>
        <p:nvSpPr>
          <p:cNvPr id="4" name="フッター プレースホルダー 3"/>
          <p:cNvSpPr>
            <a:spLocks noGrp="1"/>
          </p:cNvSpPr>
          <p:nvPr>
            <p:ph type="ftr" sz="quarter" idx="11"/>
          </p:nvPr>
        </p:nvSpPr>
        <p:spPr/>
        <p:txBody>
          <a:bodyPr/>
          <a:lstStyle/>
          <a:p>
            <a:r>
              <a:rPr kumimoji="1" lang="ja-JP" altLang="en-US"/>
              <a:t>渡辺隆行「ユーザ中心の</a:t>
            </a:r>
            <a:r>
              <a:rPr kumimoji="1" lang="en-US" altLang="ja-JP"/>
              <a:t>Web</a:t>
            </a:r>
            <a:r>
              <a:rPr kumimoji="1" lang="ja-JP" altLang="en-US"/>
              <a:t>アクセシビリティをデザインする」（</a:t>
            </a:r>
            <a:r>
              <a:rPr kumimoji="1" lang="en-US" altLang="ja-JP"/>
              <a:t>2017</a:t>
            </a:r>
            <a:r>
              <a:rPr kumimoji="1" lang="ja-JP" altLang="en-US"/>
              <a:t>年</a:t>
            </a:r>
            <a:r>
              <a:rPr kumimoji="1" lang="en-US" altLang="ja-JP"/>
              <a:t>5</a:t>
            </a:r>
            <a:r>
              <a:rPr kumimoji="1" lang="ja-JP" altLang="en-US"/>
              <a:t>月</a:t>
            </a:r>
            <a:r>
              <a:rPr kumimoji="1" lang="en-US" altLang="ja-JP"/>
              <a:t>26</a:t>
            </a:r>
            <a:r>
              <a:rPr kumimoji="1" lang="ja-JP" altLang="en-US"/>
              <a:t>日，</a:t>
            </a:r>
            <a:r>
              <a:rPr kumimoji="1" lang="en-US" altLang="ja-JP"/>
              <a:t>JWAC</a:t>
            </a:r>
            <a:r>
              <a:rPr kumimoji="1" lang="ja-JP" altLang="en-US"/>
              <a:t>）</a:t>
            </a:r>
          </a:p>
        </p:txBody>
      </p:sp>
      <p:sp>
        <p:nvSpPr>
          <p:cNvPr id="5" name="スライド番号プレースホルダー 4"/>
          <p:cNvSpPr>
            <a:spLocks noGrp="1"/>
          </p:cNvSpPr>
          <p:nvPr>
            <p:ph type="sldNum" sz="quarter" idx="12"/>
          </p:nvPr>
        </p:nvSpPr>
        <p:spPr/>
        <p:txBody>
          <a:bodyPr/>
          <a:lstStyle/>
          <a:p>
            <a:fld id="{B37E87B4-A22B-40F9-8AA7-77DD401120BD}" type="slidenum">
              <a:rPr lang="ja-JP" altLang="en-US" smtClean="0"/>
              <a:pPr/>
              <a:t>20</a:t>
            </a:fld>
            <a:endParaRPr lang="ja-JP" altLang="en-US" dirty="0"/>
          </a:p>
        </p:txBody>
      </p:sp>
    </p:spTree>
    <p:extLst>
      <p:ext uri="{BB962C8B-B14F-4D97-AF65-F5344CB8AC3E}">
        <p14:creationId xmlns:p14="http://schemas.microsoft.com/office/powerpoint/2010/main" val="17892136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560456" y="618518"/>
            <a:ext cx="4717769" cy="988782"/>
          </a:xfrm>
        </p:spPr>
        <p:txBody>
          <a:bodyPr>
            <a:normAutofit fontScale="90000"/>
          </a:bodyPr>
          <a:lstStyle/>
          <a:p>
            <a:r>
              <a:rPr kumimoji="1" lang="ja-JP" altLang="en-US" dirty="0">
                <a:latin typeface="Meiryo UI" panose="020B0604030504040204" pitchFamily="50" charset="-128"/>
                <a:ea typeface="Meiryo UI" panose="020B0604030504040204" pitchFamily="50" charset="-128"/>
              </a:rPr>
              <a:t>人間中心設計（</a:t>
            </a:r>
            <a:r>
              <a:rPr kumimoji="1" lang="en-US" altLang="ja-JP" dirty="0">
                <a:latin typeface="Meiryo UI" panose="020B0604030504040204" pitchFamily="50" charset="-128"/>
                <a:ea typeface="Meiryo UI" panose="020B0604030504040204" pitchFamily="50" charset="-128"/>
              </a:rPr>
              <a:t>HCD</a:t>
            </a:r>
            <a:r>
              <a:rPr kumimoji="1" lang="ja-JP" altLang="en-US"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sz="quarter" idx="13"/>
          </p:nvPr>
        </p:nvSpPr>
        <p:spPr>
          <a:xfrm>
            <a:off x="1001486" y="1792746"/>
            <a:ext cx="10711542" cy="4481128"/>
          </a:xfrm>
        </p:spPr>
        <p:txBody>
          <a:bodyPr>
            <a:noAutofit/>
          </a:bodyPr>
          <a:lstStyle/>
          <a:p>
            <a:pPr marL="0" indent="0">
              <a:buNone/>
            </a:pPr>
            <a:endParaRPr lang="en-US" altLang="ja-JP" sz="2800" cap="none" dirty="0">
              <a:latin typeface="Meiryo UI" panose="020B0604030504040204" pitchFamily="50" charset="-128"/>
              <a:ea typeface="Meiryo UI" panose="020B0604030504040204" pitchFamily="50" charset="-128"/>
            </a:endParaRPr>
          </a:p>
          <a:p>
            <a:pPr marL="0" indent="0">
              <a:buNone/>
            </a:pPr>
            <a:endParaRPr lang="en-US" altLang="ja-JP" sz="2800" cap="none" dirty="0">
              <a:latin typeface="Meiryo UI" panose="020B0604030504040204" pitchFamily="50" charset="-128"/>
              <a:ea typeface="Meiryo UI" panose="020B0604030504040204" pitchFamily="50" charset="-128"/>
            </a:endParaRPr>
          </a:p>
          <a:p>
            <a:pPr marL="0" indent="0">
              <a:buNone/>
            </a:pPr>
            <a:endParaRPr lang="en-US" altLang="ja-JP" sz="2800" cap="none" dirty="0">
              <a:latin typeface="Meiryo UI" panose="020B0604030504040204" pitchFamily="50" charset="-128"/>
              <a:ea typeface="Meiryo UI" panose="020B0604030504040204" pitchFamily="50" charset="-128"/>
            </a:endParaRPr>
          </a:p>
          <a:p>
            <a:pPr marL="0" indent="0">
              <a:buNone/>
            </a:pPr>
            <a:endParaRPr lang="en-US" altLang="ja-JP" sz="2800" cap="none" dirty="0">
              <a:latin typeface="Meiryo UI" panose="020B0604030504040204" pitchFamily="50" charset="-128"/>
              <a:ea typeface="Meiryo UI" panose="020B0604030504040204" pitchFamily="50" charset="-128"/>
            </a:endParaRPr>
          </a:p>
          <a:p>
            <a:pPr marL="0" indent="0">
              <a:buNone/>
            </a:pPr>
            <a:endParaRPr lang="en-US" altLang="ja-JP" sz="2800" cap="none" dirty="0">
              <a:latin typeface="Meiryo UI" panose="020B0604030504040204" pitchFamily="50" charset="-128"/>
              <a:ea typeface="Meiryo UI" panose="020B0604030504040204" pitchFamily="50" charset="-128"/>
            </a:endParaRPr>
          </a:p>
          <a:p>
            <a:pPr marL="0" indent="0">
              <a:buNone/>
            </a:pPr>
            <a:endParaRPr lang="en-US" altLang="ja-JP" sz="2800" cap="none" dirty="0">
              <a:latin typeface="Meiryo UI" panose="020B0604030504040204" pitchFamily="50" charset="-128"/>
              <a:ea typeface="Meiryo UI" panose="020B0604030504040204" pitchFamily="50" charset="-128"/>
            </a:endParaRPr>
          </a:p>
          <a:p>
            <a:pPr marL="0" indent="0" algn="ctr">
              <a:buNone/>
            </a:pPr>
            <a:r>
              <a:rPr lang="ja-JP" altLang="en-US" dirty="0"/>
              <a:t>人間中心デザインプロセスの相互依存性（</a:t>
            </a:r>
            <a:r>
              <a:rPr lang="en-US" altLang="ja-JP" cap="none" dirty="0">
                <a:latin typeface="Meiryo UI" panose="020B0604030504040204" pitchFamily="50" charset="-128"/>
                <a:ea typeface="Meiryo UI" panose="020B0604030504040204" pitchFamily="50" charset="-128"/>
              </a:rPr>
              <a:t>ISO</a:t>
            </a:r>
            <a:r>
              <a:rPr lang="ja-JP" altLang="en-US" cap="none" dirty="0">
                <a:latin typeface="Meiryo UI" panose="020B0604030504040204" pitchFamily="50" charset="-128"/>
                <a:ea typeface="Meiryo UI" panose="020B0604030504040204" pitchFamily="50" charset="-128"/>
              </a:rPr>
              <a:t> </a:t>
            </a:r>
            <a:r>
              <a:rPr lang="en-US" altLang="ja-JP" cap="none" dirty="0">
                <a:latin typeface="Meiryo UI" panose="020B0604030504040204" pitchFamily="50" charset="-128"/>
                <a:ea typeface="Meiryo UI" panose="020B0604030504040204" pitchFamily="50" charset="-128"/>
              </a:rPr>
              <a:t>9241-210:2010</a:t>
            </a:r>
            <a:r>
              <a:rPr lang="ja-JP" altLang="en-US" dirty="0"/>
              <a:t>）</a:t>
            </a:r>
            <a:endParaRPr lang="en-US" altLang="ja-JP" dirty="0"/>
          </a:p>
          <a:p>
            <a:pPr marL="0" indent="0" algn="ctr">
              <a:buNone/>
            </a:pPr>
            <a:r>
              <a:rPr lang="ja-JP" altLang="en-US" cap="none" dirty="0">
                <a:latin typeface="Meiryo UI" panose="020B0604030504040204" pitchFamily="50" charset="-128"/>
                <a:ea typeface="Meiryo UI" panose="020B0604030504040204" pitchFamily="50" charset="-128"/>
              </a:rPr>
              <a:t>（</a:t>
            </a:r>
            <a:r>
              <a:rPr lang="en-US" altLang="ja-JP" cap="none" dirty="0">
                <a:latin typeface="Meiryo UI" panose="020B0604030504040204" pitchFamily="50" charset="-128"/>
                <a:ea typeface="Meiryo UI" panose="020B0604030504040204" pitchFamily="50" charset="-128"/>
              </a:rPr>
              <a:t>『UX</a:t>
            </a:r>
            <a:r>
              <a:rPr lang="ja-JP" altLang="en-US" cap="none" dirty="0">
                <a:latin typeface="Meiryo UI" panose="020B0604030504040204" pitchFamily="50" charset="-128"/>
                <a:ea typeface="Meiryo UI" panose="020B0604030504040204" pitchFamily="50" charset="-128"/>
              </a:rPr>
              <a:t>デザインの教科書</a:t>
            </a:r>
            <a:r>
              <a:rPr lang="en-US" altLang="ja-JP" cap="none" dirty="0">
                <a:latin typeface="Meiryo UI" panose="020B0604030504040204" pitchFamily="50" charset="-128"/>
                <a:ea typeface="Meiryo UI" panose="020B0604030504040204" pitchFamily="50" charset="-128"/>
              </a:rPr>
              <a:t>』</a:t>
            </a:r>
            <a:r>
              <a:rPr lang="ja-JP" altLang="en-US" cap="none" dirty="0" err="1">
                <a:latin typeface="Meiryo UI" panose="020B0604030504040204" pitchFamily="50" charset="-128"/>
                <a:ea typeface="Meiryo UI" panose="020B0604030504040204" pitchFamily="50" charset="-128"/>
              </a:rPr>
              <a:t>，</a:t>
            </a:r>
            <a:r>
              <a:rPr lang="ja-JP" altLang="en-US" cap="none" dirty="0">
                <a:latin typeface="Meiryo UI" panose="020B0604030504040204" pitchFamily="50" charset="-128"/>
                <a:ea typeface="Meiryo UI" panose="020B0604030504040204" pitchFamily="50" charset="-128"/>
              </a:rPr>
              <a:t>図</a:t>
            </a:r>
            <a:r>
              <a:rPr lang="en-US" altLang="ja-JP" cap="none" dirty="0">
                <a:latin typeface="Meiryo UI" panose="020B0604030504040204" pitchFamily="50" charset="-128"/>
                <a:ea typeface="Meiryo UI" panose="020B0604030504040204" pitchFamily="50" charset="-128"/>
              </a:rPr>
              <a:t>2.27</a:t>
            </a:r>
            <a:r>
              <a:rPr lang="ja-JP" altLang="en-US" cap="none" dirty="0">
                <a:latin typeface="Meiryo UI" panose="020B0604030504040204" pitchFamily="50" charset="-128"/>
                <a:ea typeface="Meiryo UI" panose="020B0604030504040204" pitchFamily="50" charset="-128"/>
              </a:rPr>
              <a:t>）</a:t>
            </a:r>
            <a:endParaRPr lang="en-US" altLang="ja-JP" cap="none"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1917377" y="789743"/>
            <a:ext cx="2130617" cy="646331"/>
          </a:xfrm>
          <a:prstGeom prst="rect">
            <a:avLst/>
          </a:prstGeom>
          <a:noFill/>
          <a:ln w="12700">
            <a:solidFill>
              <a:schemeClr val="tx1"/>
            </a:solidFill>
          </a:ln>
        </p:spPr>
        <p:txBody>
          <a:bodyPr wrap="square" rtlCol="0">
            <a:spAutoFit/>
          </a:bodyPr>
          <a:lstStyle/>
          <a:p>
            <a:pPr algn="ctr"/>
            <a:r>
              <a:rPr lang="ja-JP" altLang="en-US" dirty="0"/>
              <a:t>人間中心設計</a:t>
            </a:r>
            <a:endParaRPr lang="en-US" altLang="ja-JP" dirty="0"/>
          </a:p>
          <a:p>
            <a:pPr algn="ctr"/>
            <a:r>
              <a:rPr kumimoji="1" lang="ja-JP" altLang="en-US" dirty="0"/>
              <a:t>プロセスの計画</a:t>
            </a:r>
          </a:p>
        </p:txBody>
      </p:sp>
      <p:sp>
        <p:nvSpPr>
          <p:cNvPr id="8" name="テキスト ボックス 7"/>
          <p:cNvSpPr txBox="1"/>
          <p:nvPr/>
        </p:nvSpPr>
        <p:spPr>
          <a:xfrm>
            <a:off x="2982686" y="3098575"/>
            <a:ext cx="2394857" cy="646331"/>
          </a:xfrm>
          <a:prstGeom prst="rect">
            <a:avLst/>
          </a:prstGeom>
          <a:noFill/>
          <a:ln w="12700">
            <a:solidFill>
              <a:schemeClr val="tx1"/>
            </a:solidFill>
          </a:ln>
        </p:spPr>
        <p:txBody>
          <a:bodyPr wrap="square" rtlCol="0">
            <a:spAutoFit/>
          </a:bodyPr>
          <a:lstStyle/>
          <a:p>
            <a:pPr algn="ctr"/>
            <a:r>
              <a:rPr lang="ja-JP" altLang="en-US" dirty="0"/>
              <a:t>要求事項に対する</a:t>
            </a:r>
            <a:endParaRPr lang="en-US" altLang="ja-JP" dirty="0"/>
          </a:p>
          <a:p>
            <a:pPr algn="ctr"/>
            <a:r>
              <a:rPr kumimoji="1" lang="ja-JP" altLang="en-US" dirty="0"/>
              <a:t>設計の評価</a:t>
            </a:r>
          </a:p>
        </p:txBody>
      </p:sp>
      <p:sp>
        <p:nvSpPr>
          <p:cNvPr id="9" name="テキスト ボックス 8"/>
          <p:cNvSpPr txBox="1"/>
          <p:nvPr/>
        </p:nvSpPr>
        <p:spPr>
          <a:xfrm>
            <a:off x="5551714" y="1986041"/>
            <a:ext cx="2322286" cy="646331"/>
          </a:xfrm>
          <a:prstGeom prst="rect">
            <a:avLst/>
          </a:prstGeom>
          <a:noFill/>
          <a:ln w="12700">
            <a:solidFill>
              <a:schemeClr val="tx1"/>
            </a:solidFill>
          </a:ln>
        </p:spPr>
        <p:txBody>
          <a:bodyPr wrap="square" rtlCol="0">
            <a:spAutoFit/>
          </a:bodyPr>
          <a:lstStyle/>
          <a:p>
            <a:pPr algn="ctr"/>
            <a:r>
              <a:rPr lang="ja-JP" altLang="en-US" dirty="0"/>
              <a:t>利用状況の</a:t>
            </a:r>
            <a:endParaRPr lang="en-US" altLang="ja-JP" dirty="0"/>
          </a:p>
          <a:p>
            <a:pPr algn="ctr"/>
            <a:r>
              <a:rPr kumimoji="1" lang="ja-JP" altLang="en-US" dirty="0"/>
              <a:t>把握と明示</a:t>
            </a:r>
          </a:p>
        </p:txBody>
      </p:sp>
      <p:sp>
        <p:nvSpPr>
          <p:cNvPr id="10" name="テキスト ボックス 9"/>
          <p:cNvSpPr txBox="1"/>
          <p:nvPr/>
        </p:nvSpPr>
        <p:spPr>
          <a:xfrm>
            <a:off x="9071429" y="3098576"/>
            <a:ext cx="2394857" cy="646331"/>
          </a:xfrm>
          <a:prstGeom prst="rect">
            <a:avLst/>
          </a:prstGeom>
          <a:noFill/>
          <a:ln w="12700">
            <a:solidFill>
              <a:schemeClr val="tx1"/>
            </a:solidFill>
          </a:ln>
        </p:spPr>
        <p:txBody>
          <a:bodyPr wrap="square" rtlCol="0">
            <a:spAutoFit/>
          </a:bodyPr>
          <a:lstStyle/>
          <a:p>
            <a:r>
              <a:rPr lang="ja-JP" altLang="en-US" dirty="0"/>
              <a:t>ユーザーの要求事項</a:t>
            </a:r>
            <a:endParaRPr lang="en-US" altLang="ja-JP" dirty="0"/>
          </a:p>
          <a:p>
            <a:pPr algn="ctr"/>
            <a:r>
              <a:rPr lang="ja-JP" altLang="en-US" dirty="0"/>
              <a:t>の明示</a:t>
            </a:r>
            <a:endParaRPr kumimoji="1" lang="ja-JP" altLang="en-US" dirty="0"/>
          </a:p>
        </p:txBody>
      </p:sp>
      <p:sp>
        <p:nvSpPr>
          <p:cNvPr id="11" name="テキスト ボックス 10"/>
          <p:cNvSpPr txBox="1"/>
          <p:nvPr/>
        </p:nvSpPr>
        <p:spPr>
          <a:xfrm>
            <a:off x="5377543" y="4450205"/>
            <a:ext cx="2801257" cy="923330"/>
          </a:xfrm>
          <a:prstGeom prst="rect">
            <a:avLst/>
          </a:prstGeom>
          <a:noFill/>
          <a:ln w="12700">
            <a:solidFill>
              <a:schemeClr val="tx1"/>
            </a:solidFill>
          </a:ln>
        </p:spPr>
        <p:txBody>
          <a:bodyPr wrap="square" rtlCol="0">
            <a:spAutoFit/>
          </a:bodyPr>
          <a:lstStyle/>
          <a:p>
            <a:pPr algn="ctr"/>
            <a:r>
              <a:rPr lang="ja-JP" altLang="en-US" dirty="0"/>
              <a:t>ユーザーの要求事項を</a:t>
            </a:r>
            <a:endParaRPr lang="en-US" altLang="ja-JP" dirty="0"/>
          </a:p>
          <a:p>
            <a:pPr algn="ctr"/>
            <a:r>
              <a:rPr kumimoji="1" lang="ja-JP" altLang="en-US" dirty="0"/>
              <a:t>満たす設計による解決案の作成</a:t>
            </a:r>
          </a:p>
        </p:txBody>
      </p:sp>
      <p:sp>
        <p:nvSpPr>
          <p:cNvPr id="12" name="楕円 11"/>
          <p:cNvSpPr/>
          <p:nvPr/>
        </p:nvSpPr>
        <p:spPr>
          <a:xfrm>
            <a:off x="210457" y="1822441"/>
            <a:ext cx="2772228" cy="151674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設計された解決案</a:t>
            </a:r>
            <a:endParaRPr kumimoji="1" lang="en-US" altLang="ja-JP" dirty="0">
              <a:solidFill>
                <a:schemeClr val="tx1"/>
              </a:solidFill>
            </a:endParaRPr>
          </a:p>
          <a:p>
            <a:pPr algn="ctr"/>
            <a:r>
              <a:rPr lang="ja-JP" altLang="en-US" dirty="0">
                <a:solidFill>
                  <a:schemeClr val="tx1"/>
                </a:solidFill>
              </a:rPr>
              <a:t>がユーザーの</a:t>
            </a:r>
            <a:endParaRPr lang="en-US" altLang="ja-JP" dirty="0">
              <a:solidFill>
                <a:schemeClr val="tx1"/>
              </a:solidFill>
            </a:endParaRPr>
          </a:p>
          <a:p>
            <a:pPr algn="ctr"/>
            <a:r>
              <a:rPr kumimoji="1" lang="ja-JP" altLang="en-US" dirty="0">
                <a:solidFill>
                  <a:schemeClr val="tx1"/>
                </a:solidFill>
              </a:rPr>
              <a:t>要求事項を満たす</a:t>
            </a:r>
          </a:p>
        </p:txBody>
      </p:sp>
      <p:cxnSp>
        <p:nvCxnSpPr>
          <p:cNvPr id="14" name="コネクタ: 曲線 13"/>
          <p:cNvCxnSpPr>
            <a:stCxn id="6" idx="2"/>
            <a:endCxn id="9" idx="0"/>
          </p:cNvCxnSpPr>
          <p:nvPr/>
        </p:nvCxnSpPr>
        <p:spPr>
          <a:xfrm rot="16200000" flipH="1">
            <a:off x="4572788" y="-154029"/>
            <a:ext cx="549967" cy="3730171"/>
          </a:xfrm>
          <a:prstGeom prst="curved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コネクタ: 曲線 14"/>
          <p:cNvCxnSpPr>
            <a:endCxn id="10" idx="0"/>
          </p:cNvCxnSpPr>
          <p:nvPr/>
        </p:nvCxnSpPr>
        <p:spPr>
          <a:xfrm>
            <a:off x="7874000" y="2275700"/>
            <a:ext cx="2394858" cy="822876"/>
          </a:xfrm>
          <a:prstGeom prst="curved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コネクタ: 曲線 18"/>
          <p:cNvCxnSpPr/>
          <p:nvPr/>
        </p:nvCxnSpPr>
        <p:spPr>
          <a:xfrm rot="10800000" flipV="1">
            <a:off x="8178800" y="3749994"/>
            <a:ext cx="2090057" cy="1161876"/>
          </a:xfrm>
          <a:prstGeom prst="curvedConnector3">
            <a:avLst>
              <a:gd name="adj1" fmla="val 187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コネクタ: 曲線 21"/>
          <p:cNvCxnSpPr/>
          <p:nvPr/>
        </p:nvCxnSpPr>
        <p:spPr>
          <a:xfrm rot="10800000">
            <a:off x="4114800" y="3744906"/>
            <a:ext cx="1262744" cy="1138804"/>
          </a:xfrm>
          <a:prstGeom prst="curvedConnector3">
            <a:avLst>
              <a:gd name="adj1" fmla="val 9770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コネクタ: 曲線 25"/>
          <p:cNvCxnSpPr/>
          <p:nvPr/>
        </p:nvCxnSpPr>
        <p:spPr>
          <a:xfrm rot="10800000">
            <a:off x="1596571" y="3368879"/>
            <a:ext cx="1353456" cy="117378"/>
          </a:xfrm>
          <a:prstGeom prst="curvedConnector3">
            <a:avLst>
              <a:gd name="adj1" fmla="val 85389"/>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コネクタ: 曲線 30"/>
          <p:cNvCxnSpPr/>
          <p:nvPr/>
        </p:nvCxnSpPr>
        <p:spPr>
          <a:xfrm flipV="1">
            <a:off x="4194629" y="2334071"/>
            <a:ext cx="1357084" cy="740575"/>
          </a:xfrm>
          <a:prstGeom prst="curvedConnector3">
            <a:avLst>
              <a:gd name="adj1" fmla="val 1035"/>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コネクタ: 曲線 36"/>
          <p:cNvCxnSpPr>
            <a:stCxn id="8" idx="0"/>
            <a:endCxn id="10" idx="0"/>
          </p:cNvCxnSpPr>
          <p:nvPr/>
        </p:nvCxnSpPr>
        <p:spPr>
          <a:xfrm rot="16200000" flipH="1">
            <a:off x="7224485" y="54204"/>
            <a:ext cx="1" cy="6088743"/>
          </a:xfrm>
          <a:prstGeom prst="curvedConnector3">
            <a:avLst>
              <a:gd name="adj1" fmla="val -22860000000"/>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3" name="コネクタ: 曲線 42"/>
          <p:cNvCxnSpPr>
            <a:stCxn id="8" idx="0"/>
          </p:cNvCxnSpPr>
          <p:nvPr/>
        </p:nvCxnSpPr>
        <p:spPr>
          <a:xfrm rot="16200000" flipH="1">
            <a:off x="5272809" y="2005880"/>
            <a:ext cx="1813295" cy="3998685"/>
          </a:xfrm>
          <a:prstGeom prst="curvedConnector4">
            <a:avLst>
              <a:gd name="adj1" fmla="val -12607"/>
              <a:gd name="adj2" fmla="val 107804"/>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 name="フッター プレースホルダー 3"/>
          <p:cNvSpPr>
            <a:spLocks noGrp="1"/>
          </p:cNvSpPr>
          <p:nvPr>
            <p:ph type="ftr" sz="quarter" idx="11"/>
          </p:nvPr>
        </p:nvSpPr>
        <p:spPr>
          <a:xfrm>
            <a:off x="351503" y="6439341"/>
            <a:ext cx="6672887" cy="365125"/>
          </a:xfrm>
        </p:spPr>
        <p:txBody>
          <a:bodyPr/>
          <a:lstStyle/>
          <a:p>
            <a:r>
              <a:rPr kumimoji="1" lang="ja-JP" altLang="en-US" dirty="0"/>
              <a:t>渡辺隆行「ユーザ中心の</a:t>
            </a:r>
            <a:r>
              <a:rPr kumimoji="1" lang="en-US" altLang="ja-JP" dirty="0"/>
              <a:t>Web</a:t>
            </a:r>
            <a:r>
              <a:rPr kumimoji="1" lang="ja-JP" altLang="en-US" dirty="0"/>
              <a:t>アクセシビリティをデザインする」（</a:t>
            </a:r>
            <a:r>
              <a:rPr kumimoji="1" lang="en-US" altLang="ja-JP" dirty="0"/>
              <a:t>2017</a:t>
            </a:r>
            <a:r>
              <a:rPr kumimoji="1" lang="ja-JP" altLang="en-US" dirty="0"/>
              <a:t>年</a:t>
            </a:r>
            <a:r>
              <a:rPr kumimoji="1" lang="en-US" altLang="ja-JP" dirty="0"/>
              <a:t>5</a:t>
            </a:r>
            <a:r>
              <a:rPr kumimoji="1" lang="ja-JP" altLang="en-US" dirty="0"/>
              <a:t>月</a:t>
            </a:r>
            <a:r>
              <a:rPr kumimoji="1" lang="en-US" altLang="ja-JP" dirty="0"/>
              <a:t>26</a:t>
            </a:r>
            <a:r>
              <a:rPr kumimoji="1" lang="ja-JP" altLang="en-US" dirty="0"/>
              <a:t>日，</a:t>
            </a:r>
            <a:r>
              <a:rPr kumimoji="1" lang="en-US" altLang="ja-JP" dirty="0"/>
              <a:t>JWAC</a:t>
            </a:r>
            <a:r>
              <a:rPr kumimoji="1" lang="ja-JP" altLang="en-US" dirty="0"/>
              <a:t>）</a:t>
            </a:r>
          </a:p>
        </p:txBody>
      </p:sp>
      <p:sp>
        <p:nvSpPr>
          <p:cNvPr id="7" name="スライド番号プレースホルダー 6"/>
          <p:cNvSpPr>
            <a:spLocks noGrp="1"/>
          </p:cNvSpPr>
          <p:nvPr>
            <p:ph type="sldNum" sz="quarter" idx="12"/>
          </p:nvPr>
        </p:nvSpPr>
        <p:spPr/>
        <p:txBody>
          <a:bodyPr/>
          <a:lstStyle/>
          <a:p>
            <a:fld id="{B37E87B4-A22B-40F9-8AA7-77DD401120BD}" type="slidenum">
              <a:rPr lang="ja-JP" altLang="en-US" smtClean="0"/>
              <a:pPr/>
              <a:t>21</a:t>
            </a:fld>
            <a:endParaRPr lang="ja-JP" altLang="en-US" dirty="0"/>
          </a:p>
        </p:txBody>
      </p:sp>
    </p:spTree>
    <p:extLst>
      <p:ext uri="{BB962C8B-B14F-4D97-AF65-F5344CB8AC3E}">
        <p14:creationId xmlns:p14="http://schemas.microsoft.com/office/powerpoint/2010/main" val="16354279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13775" y="618518"/>
            <a:ext cx="10364451" cy="1130454"/>
          </a:xfrm>
        </p:spPr>
        <p:txBody>
          <a:bodyPr/>
          <a:lstStyle/>
          <a:p>
            <a:r>
              <a:rPr kumimoji="1" lang="en-US" altLang="ja-JP" dirty="0">
                <a:latin typeface="Meiryo UI" panose="020B0604030504040204" pitchFamily="50" charset="-128"/>
                <a:ea typeface="Meiryo UI" panose="020B0604030504040204" pitchFamily="50" charset="-128"/>
              </a:rPr>
              <a:t>HCD</a:t>
            </a:r>
            <a:r>
              <a:rPr kumimoji="1" lang="ja-JP" altLang="en-US" dirty="0">
                <a:latin typeface="Meiryo UI" panose="020B0604030504040204" pitchFamily="50" charset="-128"/>
                <a:ea typeface="Meiryo UI" panose="020B0604030504040204" pitchFamily="50" charset="-128"/>
              </a:rPr>
              <a:t>時代のデザイン</a:t>
            </a:r>
          </a:p>
        </p:txBody>
      </p:sp>
      <p:sp>
        <p:nvSpPr>
          <p:cNvPr id="3" name="コンテンツ プレースホルダー 2"/>
          <p:cNvSpPr>
            <a:spLocks noGrp="1"/>
          </p:cNvSpPr>
          <p:nvPr>
            <p:ph sz="quarter" idx="13"/>
          </p:nvPr>
        </p:nvSpPr>
        <p:spPr>
          <a:xfrm>
            <a:off x="769257" y="1748972"/>
            <a:ext cx="10832330" cy="4760685"/>
          </a:xfrm>
        </p:spPr>
        <p:txBody>
          <a:bodyPr>
            <a:noAutofit/>
          </a:bodyPr>
          <a:lstStyle/>
          <a:p>
            <a:r>
              <a:rPr lang="en-US" altLang="ja-JP" sz="3200" dirty="0">
                <a:latin typeface="Meiryo UI" panose="020B0604030504040204" pitchFamily="50" charset="-128"/>
                <a:ea typeface="Meiryo UI" panose="020B0604030504040204" pitchFamily="50" charset="-128"/>
              </a:rPr>
              <a:t>UXD(</a:t>
            </a:r>
            <a:r>
              <a:rPr lang="ja-JP" altLang="en-US" sz="3200" dirty="0">
                <a:latin typeface="Meiryo UI" panose="020B0604030504040204" pitchFamily="50" charset="-128"/>
                <a:ea typeface="Meiryo UI" panose="020B0604030504040204" pitchFamily="50" charset="-128"/>
              </a:rPr>
              <a:t>ユーザー体験のデザイン）</a:t>
            </a:r>
            <a:r>
              <a:rPr lang="ja-JP" altLang="en-US" sz="2400" dirty="0">
                <a:latin typeface="Meiryo UI" panose="020B0604030504040204" pitchFamily="50" charset="-128"/>
                <a:ea typeface="Meiryo UI" panose="020B0604030504040204" pitchFamily="50" charset="-128"/>
              </a:rPr>
              <a:t>（</a:t>
            </a:r>
            <a:r>
              <a:rPr lang="en-US" altLang="ja-JP" sz="2400" dirty="0">
                <a:latin typeface="Meiryo UI" panose="020B0604030504040204" pitchFamily="50" charset="-128"/>
                <a:ea typeface="Meiryo UI" panose="020B0604030504040204" pitchFamily="50" charset="-128"/>
              </a:rPr>
              <a:t>UX</a:t>
            </a:r>
            <a:r>
              <a:rPr lang="ja-JP" altLang="en-US" sz="2400" dirty="0">
                <a:latin typeface="Meiryo UI" panose="020B0604030504040204" pitchFamily="50" charset="-128"/>
                <a:ea typeface="Meiryo UI" panose="020B0604030504040204" pitchFamily="50" charset="-128"/>
              </a:rPr>
              <a:t>の定義：</a:t>
            </a:r>
            <a:r>
              <a:rPr lang="en-US" altLang="ja-JP" sz="2400" dirty="0">
                <a:latin typeface="Meiryo UI" panose="020B0604030504040204" pitchFamily="50" charset="-128"/>
                <a:ea typeface="Meiryo UI" panose="020B0604030504040204" pitchFamily="50" charset="-128"/>
              </a:rPr>
              <a:t>ISO</a:t>
            </a: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9241-210:2010</a:t>
            </a:r>
            <a:r>
              <a:rPr lang="ja-JP" altLang="en-US" sz="2400" dirty="0">
                <a:latin typeface="Meiryo UI" panose="020B0604030504040204" pitchFamily="50" charset="-128"/>
                <a:ea typeface="Meiryo UI" panose="020B0604030504040204" pitchFamily="50" charset="-128"/>
              </a:rPr>
              <a:t>）</a:t>
            </a:r>
            <a:endParaRPr lang="en-US" altLang="ja-JP" sz="2400" dirty="0">
              <a:latin typeface="Meiryo UI" panose="020B0604030504040204" pitchFamily="50" charset="-128"/>
              <a:ea typeface="Meiryo UI" panose="020B0604030504040204" pitchFamily="50" charset="-128"/>
            </a:endParaRPr>
          </a:p>
          <a:p>
            <a:pPr marL="0" indent="0">
              <a:buNone/>
            </a:pPr>
            <a:r>
              <a:rPr kumimoji="1" lang="ja-JP" altLang="en-US" dirty="0">
                <a:latin typeface="Meiryo UI" panose="020B0604030504040204" pitchFamily="50" charset="-128"/>
                <a:ea typeface="Meiryo UI" panose="020B0604030504040204" pitchFamily="50" charset="-128"/>
              </a:rPr>
              <a:t>「製品，システムまたはサービスの使用および／または使用を予想したことにより生じる人々の知覚と反応」</a:t>
            </a:r>
            <a:endParaRPr kumimoji="1" lang="en-US" altLang="ja-JP" dirty="0">
              <a:latin typeface="Meiryo UI" panose="020B0604030504040204" pitchFamily="50" charset="-128"/>
              <a:ea typeface="Meiryo UI" panose="020B0604030504040204" pitchFamily="50" charset="-128"/>
            </a:endParaRPr>
          </a:p>
          <a:p>
            <a:r>
              <a:rPr lang="ja-JP" altLang="en-US" sz="3200" dirty="0">
                <a:latin typeface="Meiryo UI" panose="020B0604030504040204" pitchFamily="50" charset="-128"/>
                <a:ea typeface="Meiryo UI" panose="020B0604030504040204" pitchFamily="50" charset="-128"/>
              </a:rPr>
              <a:t>デザイン思考</a:t>
            </a:r>
            <a:endParaRPr lang="en-US" altLang="ja-JP" sz="3200" dirty="0">
              <a:latin typeface="Meiryo UI" panose="020B0604030504040204" pitchFamily="50" charset="-128"/>
              <a:ea typeface="Meiryo UI" panose="020B0604030504040204" pitchFamily="50" charset="-128"/>
            </a:endParaRPr>
          </a:p>
          <a:p>
            <a:r>
              <a:rPr lang="ja-JP" altLang="en-US" cap="none" dirty="0">
                <a:latin typeface="Meiryo UI" panose="020B0604030504040204" pitchFamily="50" charset="-128"/>
                <a:ea typeface="Meiryo UI" panose="020B0604030504040204" pitchFamily="50" charset="-128"/>
              </a:rPr>
              <a:t>デザイナーがデザインを行う過程で用いる特有の認知的活動を指す言葉（</a:t>
            </a:r>
            <a:r>
              <a:rPr lang="en-US" altLang="ja-JP" cap="none" dirty="0">
                <a:latin typeface="Meiryo UI" panose="020B0604030504040204" pitchFamily="50" charset="-128"/>
                <a:ea typeface="Meiryo UI" panose="020B0604030504040204" pitchFamily="50" charset="-128"/>
              </a:rPr>
              <a:t>Wikipedia</a:t>
            </a:r>
            <a:r>
              <a:rPr lang="ja-JP" altLang="en-US" cap="none" dirty="0">
                <a:latin typeface="Meiryo UI" panose="020B0604030504040204" pitchFamily="50" charset="-128"/>
                <a:ea typeface="Meiryo UI" panose="020B0604030504040204" pitchFamily="50" charset="-128"/>
              </a:rPr>
              <a:t>）</a:t>
            </a:r>
            <a:endParaRPr lang="en-US" altLang="ja-JP" cap="none"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人の潜在的欲求について探り、そこで得たインサイトを自らの意志として、新たなモノ、コト、ビジネスをデザインしていく（</a:t>
            </a:r>
            <a:r>
              <a:rPr lang="en-US" altLang="ja-JP" dirty="0">
                <a:latin typeface="Meiryo UI" panose="020B0604030504040204" pitchFamily="50" charset="-128"/>
                <a:ea typeface="Meiryo UI" panose="020B0604030504040204" pitchFamily="50" charset="-128"/>
              </a:rPr>
              <a:t>IDEO</a:t>
            </a:r>
            <a:r>
              <a:rPr lang="ja-JP" altLang="en-US" dirty="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a:p>
            <a:r>
              <a:rPr lang="ja-JP" altLang="en-US" cap="none" dirty="0">
                <a:latin typeface="Meiryo UI" panose="020B0604030504040204" pitchFamily="50" charset="-128"/>
                <a:ea typeface="Meiryo UI" panose="020B0604030504040204" pitchFamily="50" charset="-128"/>
              </a:rPr>
              <a:t>共感 → 問題定義 → 創造 → プロトタイプ → テスト（</a:t>
            </a:r>
            <a:r>
              <a:rPr lang="en-US" altLang="ja-JP" cap="none" dirty="0" err="1">
                <a:latin typeface="Meiryo UI" panose="020B0604030504040204" pitchFamily="50" charset="-128"/>
                <a:ea typeface="Meiryo UI" panose="020B0604030504040204" pitchFamily="50" charset="-128"/>
              </a:rPr>
              <a:t>d.school</a:t>
            </a:r>
            <a:r>
              <a:rPr lang="ja-JP" altLang="en-US" cap="none" dirty="0">
                <a:latin typeface="Meiryo UI" panose="020B0604030504040204" pitchFamily="50" charset="-128"/>
                <a:ea typeface="Meiryo UI" panose="020B0604030504040204" pitchFamily="50" charset="-128"/>
              </a:rPr>
              <a:t>）</a:t>
            </a:r>
            <a:endParaRPr lang="en-US" altLang="ja-JP" cap="none" dirty="0">
              <a:latin typeface="Meiryo UI" panose="020B0604030504040204" pitchFamily="50" charset="-128"/>
              <a:ea typeface="Meiryo UI" panose="020B0604030504040204" pitchFamily="50" charset="-128"/>
            </a:endParaRPr>
          </a:p>
          <a:p>
            <a:r>
              <a:rPr lang="ja-JP" altLang="en-US" sz="2800" dirty="0">
                <a:latin typeface="Meiryo UI" panose="020B0604030504040204" pitchFamily="50" charset="-128"/>
                <a:ea typeface="Meiryo UI" panose="020B0604030504040204" pitchFamily="50" charset="-128"/>
              </a:rPr>
              <a:t>サービスデザイン</a:t>
            </a:r>
            <a:endParaRPr lang="en-US" altLang="ja-JP" sz="28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839940" y="6235404"/>
            <a:ext cx="6672887" cy="365125"/>
          </a:xfrm>
        </p:spPr>
        <p:txBody>
          <a:bodyPr/>
          <a:lstStyle/>
          <a:p>
            <a:r>
              <a:rPr kumimoji="1" lang="ja-JP" altLang="en-US" dirty="0"/>
              <a:t>渡辺隆行「ユーザ中心の</a:t>
            </a:r>
            <a:r>
              <a:rPr kumimoji="1" lang="en-US" altLang="ja-JP" dirty="0"/>
              <a:t>Web</a:t>
            </a:r>
            <a:r>
              <a:rPr kumimoji="1" lang="ja-JP" altLang="en-US" dirty="0"/>
              <a:t>アクセシビリティをデザインする」（</a:t>
            </a:r>
            <a:r>
              <a:rPr kumimoji="1" lang="en-US" altLang="ja-JP" dirty="0"/>
              <a:t>2017</a:t>
            </a:r>
            <a:r>
              <a:rPr kumimoji="1" lang="ja-JP" altLang="en-US" dirty="0"/>
              <a:t>年</a:t>
            </a:r>
            <a:r>
              <a:rPr kumimoji="1" lang="en-US" altLang="ja-JP" dirty="0"/>
              <a:t>5</a:t>
            </a:r>
            <a:r>
              <a:rPr kumimoji="1" lang="ja-JP" altLang="en-US" dirty="0"/>
              <a:t>月</a:t>
            </a:r>
            <a:r>
              <a:rPr kumimoji="1" lang="en-US" altLang="ja-JP" dirty="0"/>
              <a:t>26</a:t>
            </a:r>
            <a:r>
              <a:rPr kumimoji="1" lang="ja-JP" altLang="en-US" dirty="0"/>
              <a:t>日，</a:t>
            </a:r>
            <a:r>
              <a:rPr kumimoji="1" lang="en-US" altLang="ja-JP" dirty="0"/>
              <a:t>JWAC</a:t>
            </a:r>
            <a:r>
              <a:rPr kumimoji="1" lang="ja-JP" altLang="en-US" dirty="0"/>
              <a:t>）</a:t>
            </a:r>
          </a:p>
        </p:txBody>
      </p:sp>
      <p:sp>
        <p:nvSpPr>
          <p:cNvPr id="6" name="スライド番号プレースホルダー 5"/>
          <p:cNvSpPr>
            <a:spLocks noGrp="1"/>
          </p:cNvSpPr>
          <p:nvPr>
            <p:ph type="sldNum" sz="quarter" idx="12"/>
          </p:nvPr>
        </p:nvSpPr>
        <p:spPr/>
        <p:txBody>
          <a:bodyPr/>
          <a:lstStyle/>
          <a:p>
            <a:fld id="{B37E87B4-A22B-40F9-8AA7-77DD401120BD}" type="slidenum">
              <a:rPr lang="ja-JP" altLang="en-US" smtClean="0"/>
              <a:pPr/>
              <a:t>22</a:t>
            </a:fld>
            <a:endParaRPr lang="ja-JP" altLang="en-US" dirty="0"/>
          </a:p>
        </p:txBody>
      </p:sp>
    </p:spTree>
    <p:extLst>
      <p:ext uri="{BB962C8B-B14F-4D97-AF65-F5344CB8AC3E}">
        <p14:creationId xmlns:p14="http://schemas.microsoft.com/office/powerpoint/2010/main" val="7914180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cap="none" dirty="0">
                <a:latin typeface="Meiryo UI" panose="020B0604030504040204" pitchFamily="50" charset="-128"/>
                <a:ea typeface="Meiryo UI" panose="020B0604030504040204" pitchFamily="50" charset="-128"/>
              </a:rPr>
              <a:t>HCD</a:t>
            </a:r>
            <a:r>
              <a:rPr lang="ja-JP" altLang="en-US" cap="none" dirty="0">
                <a:latin typeface="Meiryo UI" panose="020B0604030504040204" pitchFamily="50" charset="-128"/>
                <a:ea typeface="Meiryo UI" panose="020B0604030504040204" pitchFamily="50" charset="-128"/>
              </a:rPr>
              <a:t>時代の</a:t>
            </a:r>
            <a:r>
              <a:rPr lang="en-US" altLang="ja-JP" cap="none" dirty="0">
                <a:latin typeface="Meiryo UI" panose="020B0604030504040204" pitchFamily="50" charset="-128"/>
                <a:ea typeface="Meiryo UI" panose="020B0604030504040204" pitchFamily="50" charset="-128"/>
              </a:rPr>
              <a:t>Web</a:t>
            </a:r>
            <a:r>
              <a:rPr lang="ja-JP" altLang="en-US" cap="none" dirty="0">
                <a:latin typeface="Meiryo UI" panose="020B0604030504040204" pitchFamily="50" charset="-128"/>
                <a:ea typeface="Meiryo UI" panose="020B0604030504040204" pitchFamily="50" charset="-128"/>
              </a:rPr>
              <a:t>アクセシビリティ</a:t>
            </a:r>
            <a:endParaRPr kumimoji="1" lang="ja-JP" altLang="en-US" cap="none"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sz="quarter" idx="13"/>
          </p:nvPr>
        </p:nvSpPr>
        <p:spPr>
          <a:xfrm>
            <a:off x="1766324" y="2618250"/>
            <a:ext cx="9511275" cy="3165051"/>
          </a:xfrm>
        </p:spPr>
        <p:txBody>
          <a:bodyPr>
            <a:noAutofit/>
          </a:bodyPr>
          <a:lstStyle/>
          <a:p>
            <a:pPr marL="457200" indent="-457200">
              <a:buFont typeface="+mj-lt"/>
              <a:buAutoNum type="arabicPeriod"/>
            </a:pPr>
            <a:r>
              <a:rPr kumimoji="1" lang="en-US" altLang="ja-JP" sz="2400" cap="none" dirty="0">
                <a:latin typeface="Meiryo UI" panose="020B0604030504040204" pitchFamily="50" charset="-128"/>
                <a:ea typeface="Meiryo UI" panose="020B0604030504040204" pitchFamily="50" charset="-128"/>
              </a:rPr>
              <a:t>Web</a:t>
            </a:r>
            <a:r>
              <a:rPr kumimoji="1" lang="ja-JP" altLang="en-US" sz="2400" cap="none" dirty="0">
                <a:latin typeface="Meiryo UI" panose="020B0604030504040204" pitchFamily="50" charset="-128"/>
                <a:ea typeface="Meiryo UI" panose="020B0604030504040204" pitchFamily="50" charset="-128"/>
              </a:rPr>
              <a:t>アクセシビリティの基本的な構成要素（</a:t>
            </a:r>
            <a:r>
              <a:rPr lang="en-US" altLang="ja-JP" sz="2400" cap="none" dirty="0">
                <a:latin typeface="Meiryo UI" panose="020B0604030504040204" pitchFamily="50" charset="-128"/>
                <a:ea typeface="Meiryo UI" panose="020B0604030504040204" pitchFamily="50" charset="-128"/>
              </a:rPr>
              <a:t>W3C/WAI</a:t>
            </a:r>
            <a:r>
              <a:rPr kumimoji="1" lang="ja-JP" altLang="en-US" sz="2400" cap="none" dirty="0">
                <a:latin typeface="Meiryo UI" panose="020B0604030504040204" pitchFamily="50" charset="-128"/>
                <a:ea typeface="Meiryo UI" panose="020B0604030504040204" pitchFamily="50" charset="-128"/>
              </a:rPr>
              <a:t>）</a:t>
            </a:r>
            <a:endParaRPr kumimoji="1" lang="en-US" altLang="ja-JP" sz="2400" cap="none" dirty="0">
              <a:latin typeface="Meiryo UI" panose="020B0604030504040204" pitchFamily="50" charset="-128"/>
              <a:ea typeface="Meiryo UI" panose="020B0604030504040204" pitchFamily="50" charset="-128"/>
            </a:endParaRPr>
          </a:p>
          <a:p>
            <a:pPr marL="457200" indent="-457200">
              <a:buFont typeface="+mj-lt"/>
              <a:buAutoNum type="arabicPeriod"/>
            </a:pPr>
            <a:endParaRPr kumimoji="1" lang="en-US" altLang="ja-JP" sz="2400" cap="none" dirty="0">
              <a:latin typeface="Meiryo UI" panose="020B0604030504040204" pitchFamily="50" charset="-128"/>
              <a:ea typeface="Meiryo UI" panose="020B0604030504040204" pitchFamily="50" charset="-128"/>
            </a:endParaRPr>
          </a:p>
          <a:p>
            <a:pPr marL="457200" indent="-457200">
              <a:buFont typeface="+mj-lt"/>
              <a:buAutoNum type="arabicPeriod"/>
            </a:pPr>
            <a:r>
              <a:rPr lang="en-US" altLang="ja-JP" sz="2400" cap="none" dirty="0">
                <a:latin typeface="Meiryo UI" panose="020B0604030504040204" pitchFamily="50" charset="-128"/>
                <a:ea typeface="Meiryo UI" panose="020B0604030504040204" pitchFamily="50" charset="-128"/>
              </a:rPr>
              <a:t>Communication</a:t>
            </a:r>
            <a:r>
              <a:rPr lang="ja-JP" altLang="en-US" sz="2400" cap="none" dirty="0">
                <a:latin typeface="Meiryo UI" panose="020B0604030504040204" pitchFamily="50" charset="-128"/>
                <a:ea typeface="Meiryo UI" panose="020B0604030504040204" pitchFamily="50" charset="-128"/>
              </a:rPr>
              <a:t> </a:t>
            </a:r>
            <a:r>
              <a:rPr lang="en-US" altLang="ja-JP" sz="2400" cap="none" dirty="0">
                <a:latin typeface="Meiryo UI" panose="020B0604030504040204" pitchFamily="50" charset="-128"/>
                <a:ea typeface="Meiryo UI" panose="020B0604030504040204" pitchFamily="50" charset="-128"/>
              </a:rPr>
              <a:t>Model of Web Accessibility (Watanabe)</a:t>
            </a:r>
            <a:endParaRPr kumimoji="1" lang="en-US" altLang="ja-JP" sz="2400" cap="none" dirty="0">
              <a:latin typeface="Meiryo UI" panose="020B0604030504040204" pitchFamily="50" charset="-128"/>
              <a:ea typeface="Meiryo UI" panose="020B0604030504040204" pitchFamily="50" charset="-128"/>
            </a:endParaRPr>
          </a:p>
          <a:p>
            <a:pPr marL="0" indent="0">
              <a:buNone/>
            </a:pPr>
            <a:endParaRPr kumimoji="1" lang="ja-JP" altLang="en-US" sz="2400" cap="none" dirty="0">
              <a:latin typeface="Meiryo UI" panose="020B0604030504040204" pitchFamily="50" charset="-128"/>
              <a:ea typeface="Meiryo UI" panose="020B0604030504040204" pitchFamily="50" charset="-128"/>
            </a:endParaRPr>
          </a:p>
        </p:txBody>
      </p:sp>
      <mc:AlternateContent xmlns:mc="http://schemas.openxmlformats.org/markup-compatibility/2006" xmlns:p14="http://schemas.microsoft.com/office/powerpoint/2010/main">
        <mc:Choice Requires="p14">
          <p:contentPart p14:bwMode="auto" r:id="rId2">
            <p14:nvContentPartPr>
              <p14:cNvPr id="60" name="インク 59"/>
              <p14:cNvContentPartPr/>
              <p14:nvPr/>
            </p14:nvContentPartPr>
            <p14:xfrm>
              <a:off x="9672533" y="2195482"/>
              <a:ext cx="871920" cy="1839240"/>
            </p14:xfrm>
          </p:contentPart>
        </mc:Choice>
        <mc:Fallback xmlns="">
          <p:pic>
            <p:nvPicPr>
              <p:cNvPr id="60" name="インク 59"/>
              <p:cNvPicPr/>
              <p:nvPr/>
            </p:nvPicPr>
            <p:blipFill>
              <a:blip r:embed="rId4"/>
              <a:stretch>
                <a:fillRect/>
              </a:stretch>
            </p:blipFill>
            <p:spPr>
              <a:xfrm>
                <a:off x="9670373" y="2192602"/>
                <a:ext cx="878760" cy="1844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7" name="インク 146"/>
              <p14:cNvContentPartPr/>
              <p14:nvPr/>
            </p14:nvContentPartPr>
            <p14:xfrm>
              <a:off x="10024973" y="3733762"/>
              <a:ext cx="180" cy="4860"/>
            </p14:xfrm>
          </p:contentPart>
        </mc:Choice>
        <mc:Fallback xmlns="">
          <p:pic>
            <p:nvPicPr>
              <p:cNvPr id="147" name="インク 146"/>
              <p:cNvPicPr/>
              <p:nvPr/>
            </p:nvPicPr>
            <p:blipFill>
              <a:blip r:embed="rId30"/>
              <a:stretch>
                <a:fillRect/>
              </a:stretch>
            </p:blipFill>
            <p:spPr>
              <a:xfrm>
                <a:off x="10024073" y="3732894"/>
                <a:ext cx="1980" cy="6596"/>
              </a:xfrm>
              <a:prstGeom prst="rect">
                <a:avLst/>
              </a:prstGeom>
            </p:spPr>
          </p:pic>
        </mc:Fallback>
      </mc:AlternateContent>
      <p:sp>
        <p:nvSpPr>
          <p:cNvPr id="4" name="矢印: 下 3"/>
          <p:cNvSpPr/>
          <p:nvPr/>
        </p:nvSpPr>
        <p:spPr>
          <a:xfrm>
            <a:off x="5259220" y="3115102"/>
            <a:ext cx="1544825" cy="5906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a:t>渡辺隆行「ユーザ中心の</a:t>
            </a:r>
            <a:r>
              <a:rPr kumimoji="1" lang="en-US" altLang="ja-JP"/>
              <a:t>Web</a:t>
            </a:r>
            <a:r>
              <a:rPr kumimoji="1" lang="ja-JP" altLang="en-US"/>
              <a:t>アクセシビリティをデザインする」（</a:t>
            </a:r>
            <a:r>
              <a:rPr kumimoji="1" lang="en-US" altLang="ja-JP"/>
              <a:t>2017</a:t>
            </a:r>
            <a:r>
              <a:rPr kumimoji="1" lang="ja-JP" altLang="en-US"/>
              <a:t>年</a:t>
            </a:r>
            <a:r>
              <a:rPr kumimoji="1" lang="en-US" altLang="ja-JP"/>
              <a:t>5</a:t>
            </a:r>
            <a:r>
              <a:rPr kumimoji="1" lang="ja-JP" altLang="en-US"/>
              <a:t>月</a:t>
            </a:r>
            <a:r>
              <a:rPr kumimoji="1" lang="en-US" altLang="ja-JP"/>
              <a:t>26</a:t>
            </a:r>
            <a:r>
              <a:rPr kumimoji="1" lang="ja-JP" altLang="en-US"/>
              <a:t>日，</a:t>
            </a:r>
            <a:r>
              <a:rPr kumimoji="1" lang="en-US" altLang="ja-JP"/>
              <a:t>JWAC</a:t>
            </a:r>
            <a:r>
              <a:rPr kumimoji="1" lang="ja-JP" altLang="en-US"/>
              <a:t>）</a:t>
            </a:r>
          </a:p>
        </p:txBody>
      </p:sp>
      <p:sp>
        <p:nvSpPr>
          <p:cNvPr id="7" name="スライド番号プレースホルダー 6"/>
          <p:cNvSpPr>
            <a:spLocks noGrp="1"/>
          </p:cNvSpPr>
          <p:nvPr>
            <p:ph type="sldNum" sz="quarter" idx="12"/>
          </p:nvPr>
        </p:nvSpPr>
        <p:spPr/>
        <p:txBody>
          <a:bodyPr/>
          <a:lstStyle/>
          <a:p>
            <a:fld id="{B37E87B4-A22B-40F9-8AA7-77DD401120BD}" type="slidenum">
              <a:rPr lang="ja-JP" altLang="en-US" smtClean="0"/>
              <a:pPr/>
              <a:t>23</a:t>
            </a:fld>
            <a:endParaRPr lang="ja-JP" altLang="en-US" dirty="0"/>
          </a:p>
        </p:txBody>
      </p:sp>
    </p:spTree>
    <p:extLst>
      <p:ext uri="{BB962C8B-B14F-4D97-AF65-F5344CB8AC3E}">
        <p14:creationId xmlns:p14="http://schemas.microsoft.com/office/powerpoint/2010/main" val="166302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45886" y="618517"/>
            <a:ext cx="11059570" cy="1596177"/>
          </a:xfrm>
        </p:spPr>
        <p:txBody>
          <a:bodyPr/>
          <a:lstStyle/>
          <a:p>
            <a:r>
              <a:rPr lang="ja-JP" altLang="en-US" cap="none" dirty="0">
                <a:latin typeface="Meiryo UI" panose="020B0604030504040204" pitchFamily="50" charset="-128"/>
                <a:ea typeface="Meiryo UI" panose="020B0604030504040204" pitchFamily="50" charset="-128"/>
              </a:rPr>
              <a:t>行為の</a:t>
            </a:r>
            <a:r>
              <a:rPr lang="en-US" altLang="ja-JP" cap="none" dirty="0">
                <a:latin typeface="Meiryo UI" panose="020B0604030504040204" pitchFamily="50" charset="-128"/>
                <a:ea typeface="Meiryo UI" panose="020B0604030504040204" pitchFamily="50" charset="-128"/>
              </a:rPr>
              <a:t>7</a:t>
            </a:r>
            <a:r>
              <a:rPr lang="ja-JP" altLang="en-US" cap="none" dirty="0">
                <a:latin typeface="Meiryo UI" panose="020B0604030504040204" pitchFamily="50" charset="-128"/>
                <a:ea typeface="Meiryo UI" panose="020B0604030504040204" pitchFamily="50" charset="-128"/>
              </a:rPr>
              <a:t>段階モデル</a:t>
            </a:r>
            <a:r>
              <a:rPr lang="ja-JP" altLang="en-US" sz="2400" cap="none" dirty="0">
                <a:latin typeface="Meiryo UI" panose="020B0604030504040204" pitchFamily="50" charset="-128"/>
                <a:ea typeface="Meiryo UI" panose="020B0604030504040204" pitchFamily="50" charset="-128"/>
              </a:rPr>
              <a:t>（</a:t>
            </a:r>
            <a:r>
              <a:rPr lang="en-US" altLang="ja-JP" sz="2400" cap="none" dirty="0">
                <a:latin typeface="Meiryo UI" panose="020B0604030504040204" pitchFamily="50" charset="-128"/>
                <a:ea typeface="Meiryo UI" panose="020B0604030504040204" pitchFamily="50" charset="-128"/>
              </a:rPr>
              <a:t>D.A.</a:t>
            </a:r>
            <a:r>
              <a:rPr lang="ja-JP" altLang="en-US" sz="2400" cap="none" dirty="0">
                <a:latin typeface="Meiryo UI" panose="020B0604030504040204" pitchFamily="50" charset="-128"/>
                <a:ea typeface="Meiryo UI" panose="020B0604030504040204" pitchFamily="50" charset="-128"/>
              </a:rPr>
              <a:t>ノーマン：</a:t>
            </a:r>
            <a:r>
              <a:rPr lang="en-US" altLang="ja-JP" sz="2400" cap="none" dirty="0">
                <a:latin typeface="Meiryo UI" panose="020B0604030504040204" pitchFamily="50" charset="-128"/>
                <a:ea typeface="Meiryo UI" panose="020B0604030504040204" pitchFamily="50" charset="-128"/>
              </a:rPr>
              <a:t>『</a:t>
            </a:r>
            <a:r>
              <a:rPr lang="ja-JP" altLang="en-US" sz="2400" cap="none" dirty="0">
                <a:latin typeface="Meiryo UI" panose="020B0604030504040204" pitchFamily="50" charset="-128"/>
                <a:ea typeface="Meiryo UI" panose="020B0604030504040204" pitchFamily="50" charset="-128"/>
              </a:rPr>
              <a:t>誰のためのデザイン？ 増補・改訂版</a:t>
            </a:r>
            <a:r>
              <a:rPr lang="en-US" altLang="ja-JP" sz="2400" cap="none" dirty="0">
                <a:latin typeface="Meiryo UI" panose="020B0604030504040204" pitchFamily="50" charset="-128"/>
                <a:ea typeface="Meiryo UI" panose="020B0604030504040204" pitchFamily="50" charset="-128"/>
              </a:rPr>
              <a:t>』</a:t>
            </a:r>
            <a:r>
              <a:rPr lang="ja-JP" altLang="en-US" sz="2400" cap="none" dirty="0">
                <a:latin typeface="Meiryo UI" panose="020B0604030504040204" pitchFamily="50" charset="-128"/>
                <a:ea typeface="Meiryo UI" panose="020B0604030504040204" pitchFamily="50" charset="-128"/>
              </a:rPr>
              <a:t>）</a:t>
            </a:r>
            <a:endParaRPr kumimoji="1" lang="ja-JP" altLang="en-US" sz="2400" cap="none"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sz="quarter" idx="13"/>
          </p:nvPr>
        </p:nvSpPr>
        <p:spPr>
          <a:xfrm>
            <a:off x="913774" y="2214693"/>
            <a:ext cx="10363826" cy="3975275"/>
          </a:xfrm>
        </p:spPr>
        <p:txBody>
          <a:bodyPr>
            <a:noAutofit/>
          </a:bodyPr>
          <a:lstStyle/>
          <a:p>
            <a:pPr marL="0" indent="0">
              <a:buNone/>
            </a:pPr>
            <a:r>
              <a:rPr lang="ja-JP" altLang="en-US" sz="2400" cap="none" dirty="0">
                <a:latin typeface="Meiryo UI" panose="020B0604030504040204" pitchFamily="50" charset="-128"/>
                <a:ea typeface="Meiryo UI" panose="020B0604030504040204" pitchFamily="50" charset="-128"/>
              </a:rPr>
              <a:t>何かタスクをおこなうときは，</a:t>
            </a:r>
            <a:r>
              <a:rPr lang="ja-JP" altLang="en-US" sz="2400" cap="none" dirty="0">
                <a:solidFill>
                  <a:srgbClr val="FF0000"/>
                </a:solidFill>
                <a:latin typeface="Meiryo UI" panose="020B0604030504040204" pitchFamily="50" charset="-128"/>
                <a:ea typeface="Meiryo UI" panose="020B0604030504040204" pitchFamily="50" charset="-128"/>
              </a:rPr>
              <a:t>そのゴールに向かって何かをしたいという意図がある</a:t>
            </a:r>
            <a:r>
              <a:rPr lang="ja-JP" altLang="en-US" sz="2400" cap="none" dirty="0">
                <a:latin typeface="Meiryo UI" panose="020B0604030504040204" pitchFamily="50" charset="-128"/>
                <a:ea typeface="Meiryo UI" panose="020B0604030504040204" pitchFamily="50" charset="-128"/>
              </a:rPr>
              <a:t>．その意図に基づいて実際の行為を行う．そして行為の結果を評価する．</a:t>
            </a:r>
            <a:endParaRPr lang="en-US" altLang="ja-JP" sz="2400" cap="none" dirty="0">
              <a:latin typeface="Meiryo UI" panose="020B0604030504040204" pitchFamily="50" charset="-128"/>
              <a:ea typeface="Meiryo UI" panose="020B0604030504040204" pitchFamily="50" charset="-128"/>
            </a:endParaRPr>
          </a:p>
          <a:p>
            <a:pPr marL="0" indent="0">
              <a:buNone/>
            </a:pPr>
            <a:endParaRPr lang="en-US" altLang="ja-JP" sz="1200" cap="none" dirty="0">
              <a:latin typeface="Meiryo UI" panose="020B0604030504040204" pitchFamily="50" charset="-128"/>
              <a:ea typeface="Meiryo UI" panose="020B0604030504040204" pitchFamily="50" charset="-128"/>
            </a:endParaRPr>
          </a:p>
          <a:p>
            <a:pPr marL="0" indent="0">
              <a:buNone/>
            </a:pPr>
            <a:r>
              <a:rPr lang="ja-JP" altLang="en-US" sz="2400" b="1" cap="none" dirty="0">
                <a:latin typeface="Meiryo UI" panose="020B0604030504040204" pitchFamily="50" charset="-128"/>
                <a:ea typeface="Meiryo UI" panose="020B0604030504040204" pitchFamily="50" charset="-128"/>
              </a:rPr>
              <a:t>ゴール ⇒ </a:t>
            </a:r>
            <a:r>
              <a:rPr lang="ja-JP" altLang="en-US" sz="2400" cap="none" dirty="0">
                <a:latin typeface="Meiryo UI" panose="020B0604030504040204" pitchFamily="50" charset="-128"/>
                <a:ea typeface="Meiryo UI" panose="020B0604030504040204" pitchFamily="50" charset="-128"/>
              </a:rPr>
              <a:t>意図 → 意図に基づく行為系列の形成 → 実行・</a:t>
            </a:r>
            <a:r>
              <a:rPr lang="ja-JP" altLang="en-US" sz="2400" cap="none" dirty="0">
                <a:solidFill>
                  <a:srgbClr val="0070C0"/>
                </a:solidFill>
                <a:latin typeface="Meiryo UI" panose="020B0604030504040204" pitchFamily="50" charset="-128"/>
                <a:ea typeface="Meiryo UI" panose="020B0604030504040204" pitchFamily="50" charset="-128"/>
              </a:rPr>
              <a:t>操作</a:t>
            </a:r>
            <a:r>
              <a:rPr lang="ja-JP" altLang="en-US" sz="2400" cap="none" dirty="0">
                <a:latin typeface="Meiryo UI" panose="020B0604030504040204" pitchFamily="50" charset="-128"/>
                <a:ea typeface="Meiryo UI" panose="020B0604030504040204" pitchFamily="50" charset="-128"/>
              </a:rPr>
              <a:t> </a:t>
            </a:r>
            <a:r>
              <a:rPr lang="ja-JP" altLang="en-US" sz="2400" b="1" cap="none" dirty="0">
                <a:latin typeface="Meiryo UI" panose="020B0604030504040204" pitchFamily="50" charset="-128"/>
                <a:ea typeface="Meiryo UI" panose="020B0604030504040204" pitchFamily="50" charset="-128"/>
              </a:rPr>
              <a:t>⇒ 外界</a:t>
            </a:r>
            <a:endParaRPr lang="en-US" altLang="ja-JP" sz="2400" b="1" cap="none" dirty="0">
              <a:latin typeface="Meiryo UI" panose="020B0604030504040204" pitchFamily="50" charset="-128"/>
              <a:ea typeface="Meiryo UI" panose="020B0604030504040204" pitchFamily="50" charset="-128"/>
            </a:endParaRPr>
          </a:p>
          <a:p>
            <a:pPr marL="0" indent="0">
              <a:buNone/>
            </a:pPr>
            <a:r>
              <a:rPr lang="ja-JP" altLang="en-US" sz="2400" b="1" cap="none" dirty="0">
                <a:latin typeface="Meiryo UI" panose="020B0604030504040204" pitchFamily="50" charset="-128"/>
                <a:ea typeface="Meiryo UI" panose="020B0604030504040204" pitchFamily="50" charset="-128"/>
              </a:rPr>
              <a:t> ⇒ </a:t>
            </a:r>
            <a:r>
              <a:rPr lang="ja-JP" altLang="en-US" sz="2400" cap="none" dirty="0">
                <a:latin typeface="Meiryo UI" panose="020B0604030504040204" pitchFamily="50" charset="-128"/>
                <a:ea typeface="Meiryo UI" panose="020B0604030504040204" pitchFamily="50" charset="-128"/>
              </a:rPr>
              <a:t>外界状況の</a:t>
            </a:r>
            <a:r>
              <a:rPr lang="ja-JP" altLang="en-US" sz="2400" cap="none" dirty="0">
                <a:solidFill>
                  <a:srgbClr val="0070C0"/>
                </a:solidFill>
                <a:latin typeface="Meiryo UI" panose="020B0604030504040204" pitchFamily="50" charset="-128"/>
                <a:ea typeface="Meiryo UI" panose="020B0604030504040204" pitchFamily="50" charset="-128"/>
              </a:rPr>
              <a:t>知覚</a:t>
            </a:r>
            <a:r>
              <a:rPr lang="ja-JP" altLang="en-US" sz="2400" cap="none" dirty="0">
                <a:latin typeface="Meiryo UI" panose="020B0604030504040204" pitchFamily="50" charset="-128"/>
                <a:ea typeface="Meiryo UI" panose="020B0604030504040204" pitchFamily="50" charset="-128"/>
              </a:rPr>
              <a:t> → 知覚の解釈 → 解釈の評価（</a:t>
            </a:r>
            <a:r>
              <a:rPr lang="ja-JP" altLang="en-US" sz="2400" cap="none" dirty="0">
                <a:solidFill>
                  <a:srgbClr val="0070C0"/>
                </a:solidFill>
                <a:latin typeface="Meiryo UI" panose="020B0604030504040204" pitchFamily="50" charset="-128"/>
                <a:ea typeface="Meiryo UI" panose="020B0604030504040204" pitchFamily="50" charset="-128"/>
              </a:rPr>
              <a:t>理解</a:t>
            </a:r>
            <a:r>
              <a:rPr lang="ja-JP" altLang="en-US" sz="2400" cap="none" dirty="0">
                <a:latin typeface="Meiryo UI" panose="020B0604030504040204" pitchFamily="50" charset="-128"/>
                <a:ea typeface="Meiryo UI" panose="020B0604030504040204" pitchFamily="50" charset="-128"/>
              </a:rPr>
              <a:t>） </a:t>
            </a:r>
            <a:r>
              <a:rPr lang="ja-JP" altLang="en-US" sz="2400" b="1" cap="none" dirty="0">
                <a:latin typeface="Meiryo UI" panose="020B0604030504040204" pitchFamily="50" charset="-128"/>
                <a:ea typeface="Meiryo UI" panose="020B0604030504040204" pitchFamily="50" charset="-128"/>
              </a:rPr>
              <a:t>⇒ </a:t>
            </a:r>
            <a:endParaRPr lang="en-US" altLang="ja-JP" sz="2400" b="1" cap="none" dirty="0">
              <a:latin typeface="Meiryo UI" panose="020B0604030504040204" pitchFamily="50" charset="-128"/>
              <a:ea typeface="Meiryo UI" panose="020B0604030504040204" pitchFamily="50" charset="-128"/>
            </a:endParaRPr>
          </a:p>
          <a:p>
            <a:pPr marL="0" indent="0">
              <a:buNone/>
            </a:pPr>
            <a:endParaRPr lang="en-US" altLang="ja-JP" sz="1000" b="1" cap="none" dirty="0">
              <a:latin typeface="Meiryo UI" panose="020B0604030504040204" pitchFamily="50" charset="-128"/>
              <a:ea typeface="Meiryo UI" panose="020B0604030504040204" pitchFamily="50" charset="-128"/>
            </a:endParaRPr>
          </a:p>
          <a:p>
            <a:r>
              <a:rPr lang="ja-JP" altLang="en-US" sz="2400" cap="none" dirty="0">
                <a:latin typeface="Meiryo UI" panose="020B0604030504040204" pitchFamily="50" charset="-128"/>
                <a:ea typeface="Meiryo UI" panose="020B0604030504040204" pitchFamily="50" charset="-128"/>
              </a:rPr>
              <a:t>実行の橋（ギャップ）と評価の橋（ギャップ）</a:t>
            </a:r>
            <a:endParaRPr lang="en-US" altLang="ja-JP" sz="2400" cap="none" dirty="0">
              <a:latin typeface="Meiryo UI" panose="020B0604030504040204" pitchFamily="50" charset="-128"/>
              <a:ea typeface="Meiryo UI" panose="020B0604030504040204" pitchFamily="50" charset="-128"/>
            </a:endParaRPr>
          </a:p>
          <a:p>
            <a:r>
              <a:rPr lang="en-US" altLang="ja-JP" sz="2400" cap="none" dirty="0">
                <a:latin typeface="Meiryo UI" panose="020B0604030504040204" pitchFamily="50" charset="-128"/>
                <a:ea typeface="Meiryo UI" panose="020B0604030504040204" pitchFamily="50" charset="-128"/>
              </a:rPr>
              <a:t>JIS</a:t>
            </a:r>
            <a:r>
              <a:rPr lang="ja-JP" altLang="en-US" sz="2400" cap="none" dirty="0">
                <a:latin typeface="Meiryo UI" panose="020B0604030504040204" pitchFamily="50" charset="-128"/>
                <a:ea typeface="Meiryo UI" panose="020B0604030504040204" pitchFamily="50" charset="-128"/>
              </a:rPr>
              <a:t>は知覚，理解，操作に焦点．ゴールを含んでいない．</a:t>
            </a:r>
            <a:endParaRPr lang="en-US" altLang="ja-JP" sz="2400" cap="none" dirty="0">
              <a:latin typeface="Meiryo UI" panose="020B0604030504040204" pitchFamily="50" charset="-128"/>
              <a:ea typeface="Meiryo UI" panose="020B0604030504040204" pitchFamily="50" charset="-128"/>
            </a:endParaRPr>
          </a:p>
        </p:txBody>
      </p:sp>
      <mc:AlternateContent xmlns:mc="http://schemas.openxmlformats.org/markup-compatibility/2006" xmlns:p14="http://schemas.microsoft.com/office/powerpoint/2010/main">
        <mc:Choice Requires="p14">
          <p:contentPart p14:bwMode="auto" r:id="rId2">
            <p14:nvContentPartPr>
              <p14:cNvPr id="60" name="インク 59"/>
              <p14:cNvContentPartPr/>
              <p14:nvPr/>
            </p14:nvContentPartPr>
            <p14:xfrm>
              <a:off x="9672533" y="2195482"/>
              <a:ext cx="871920" cy="1839240"/>
            </p14:xfrm>
          </p:contentPart>
        </mc:Choice>
        <mc:Fallback xmlns="">
          <p:pic>
            <p:nvPicPr>
              <p:cNvPr id="60" name="インク 59"/>
              <p:cNvPicPr/>
              <p:nvPr/>
            </p:nvPicPr>
            <p:blipFill>
              <a:blip r:embed="rId4"/>
              <a:stretch>
                <a:fillRect/>
              </a:stretch>
            </p:blipFill>
            <p:spPr>
              <a:xfrm>
                <a:off x="9670373" y="2192602"/>
                <a:ext cx="878760" cy="1844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7" name="インク 146"/>
              <p14:cNvContentPartPr/>
              <p14:nvPr/>
            </p14:nvContentPartPr>
            <p14:xfrm>
              <a:off x="10024973" y="3733762"/>
              <a:ext cx="180" cy="4860"/>
            </p14:xfrm>
          </p:contentPart>
        </mc:Choice>
        <mc:Fallback xmlns="">
          <p:pic>
            <p:nvPicPr>
              <p:cNvPr id="147" name="インク 146"/>
              <p:cNvPicPr/>
              <p:nvPr/>
            </p:nvPicPr>
            <p:blipFill>
              <a:blip r:embed="rId30"/>
              <a:stretch>
                <a:fillRect/>
              </a:stretch>
            </p:blipFill>
            <p:spPr>
              <a:xfrm>
                <a:off x="10024073" y="3732894"/>
                <a:ext cx="1980" cy="6596"/>
              </a:xfrm>
              <a:prstGeom prst="rect">
                <a:avLst/>
              </a:prstGeom>
            </p:spPr>
          </p:pic>
        </mc:Fallback>
      </mc:AlternateContent>
      <p:sp>
        <p:nvSpPr>
          <p:cNvPr id="4" name="フッター プレースホルダー 3"/>
          <p:cNvSpPr>
            <a:spLocks noGrp="1"/>
          </p:cNvSpPr>
          <p:nvPr>
            <p:ph type="ftr" sz="quarter" idx="11"/>
          </p:nvPr>
        </p:nvSpPr>
        <p:spPr>
          <a:xfrm>
            <a:off x="851300" y="6189968"/>
            <a:ext cx="6672887" cy="365125"/>
          </a:xfrm>
        </p:spPr>
        <p:txBody>
          <a:bodyPr/>
          <a:lstStyle/>
          <a:p>
            <a:r>
              <a:rPr kumimoji="1" lang="ja-JP" altLang="en-US" dirty="0"/>
              <a:t>渡辺隆行「ユーザ中心の</a:t>
            </a:r>
            <a:r>
              <a:rPr kumimoji="1" lang="en-US" altLang="ja-JP" dirty="0"/>
              <a:t>Web</a:t>
            </a:r>
            <a:r>
              <a:rPr kumimoji="1" lang="ja-JP" altLang="en-US" dirty="0"/>
              <a:t>アクセシビリティをデザインする」（</a:t>
            </a:r>
            <a:r>
              <a:rPr kumimoji="1" lang="en-US" altLang="ja-JP" dirty="0"/>
              <a:t>2017</a:t>
            </a:r>
            <a:r>
              <a:rPr kumimoji="1" lang="ja-JP" altLang="en-US" dirty="0"/>
              <a:t>年</a:t>
            </a:r>
            <a:r>
              <a:rPr kumimoji="1" lang="en-US" altLang="ja-JP" dirty="0"/>
              <a:t>5</a:t>
            </a:r>
            <a:r>
              <a:rPr kumimoji="1" lang="ja-JP" altLang="en-US" dirty="0"/>
              <a:t>月</a:t>
            </a:r>
            <a:r>
              <a:rPr kumimoji="1" lang="en-US" altLang="ja-JP" dirty="0"/>
              <a:t>26</a:t>
            </a:r>
            <a:r>
              <a:rPr kumimoji="1" lang="ja-JP" altLang="en-US" dirty="0"/>
              <a:t>日，</a:t>
            </a:r>
            <a:r>
              <a:rPr kumimoji="1" lang="en-US" altLang="ja-JP" dirty="0"/>
              <a:t>JWAC</a:t>
            </a:r>
            <a:r>
              <a:rPr kumimoji="1" lang="ja-JP" altLang="en-US" dirty="0"/>
              <a:t>）</a:t>
            </a:r>
          </a:p>
        </p:txBody>
      </p:sp>
      <p:sp>
        <p:nvSpPr>
          <p:cNvPr id="5" name="スライド番号プレースホルダー 4"/>
          <p:cNvSpPr>
            <a:spLocks noGrp="1"/>
          </p:cNvSpPr>
          <p:nvPr>
            <p:ph type="sldNum" sz="quarter" idx="12"/>
          </p:nvPr>
        </p:nvSpPr>
        <p:spPr/>
        <p:txBody>
          <a:bodyPr/>
          <a:lstStyle/>
          <a:p>
            <a:fld id="{B37E87B4-A22B-40F9-8AA7-77DD401120BD}" type="slidenum">
              <a:rPr lang="ja-JP" altLang="en-US" smtClean="0"/>
              <a:pPr/>
              <a:t>24</a:t>
            </a:fld>
            <a:endParaRPr lang="ja-JP" altLang="en-US" dirty="0"/>
          </a:p>
        </p:txBody>
      </p:sp>
    </p:spTree>
    <p:extLst>
      <p:ext uri="{BB962C8B-B14F-4D97-AF65-F5344CB8AC3E}">
        <p14:creationId xmlns:p14="http://schemas.microsoft.com/office/powerpoint/2010/main" val="42511452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cap="none" dirty="0">
                <a:latin typeface="Meiryo UI" panose="020B0604030504040204" pitchFamily="50" charset="-128"/>
                <a:ea typeface="Meiryo UI" panose="020B0604030504040204" pitchFamily="50" charset="-128"/>
              </a:rPr>
              <a:t>Essential Components of Web Accessibility </a:t>
            </a:r>
            <a:r>
              <a:rPr kumimoji="1" lang="en-US" altLang="ja-JP" dirty="0">
                <a:latin typeface="Meiryo UI" panose="020B0604030504040204" pitchFamily="50" charset="-128"/>
                <a:ea typeface="Meiryo UI" panose="020B0604030504040204" pitchFamily="50" charset="-128"/>
              </a:rPr>
              <a:t>(W3C/WAI)</a:t>
            </a:r>
            <a:endParaRPr kumimoji="1" lang="ja-JP" altLang="en-US" dirty="0">
              <a:latin typeface="Meiryo UI" panose="020B0604030504040204" pitchFamily="50" charset="-128"/>
              <a:ea typeface="Meiryo UI" panose="020B0604030504040204" pitchFamily="50" charset="-128"/>
            </a:endParaRPr>
          </a:p>
        </p:txBody>
      </p:sp>
      <p:pic>
        <p:nvPicPr>
          <p:cNvPr id="5" name="コンテンツ プレースホルダー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289646" y="1925352"/>
            <a:ext cx="7387147" cy="4609074"/>
          </a:xfrm>
        </p:spPr>
      </p:pic>
      <p:sp>
        <p:nvSpPr>
          <p:cNvPr id="3" name="フッター プレースホルダー 2"/>
          <p:cNvSpPr>
            <a:spLocks noGrp="1"/>
          </p:cNvSpPr>
          <p:nvPr>
            <p:ph type="ftr" sz="quarter" idx="11"/>
          </p:nvPr>
        </p:nvSpPr>
        <p:spPr>
          <a:xfrm>
            <a:off x="567325" y="6451226"/>
            <a:ext cx="6672887" cy="365125"/>
          </a:xfrm>
        </p:spPr>
        <p:txBody>
          <a:bodyPr/>
          <a:lstStyle/>
          <a:p>
            <a:r>
              <a:rPr kumimoji="1" lang="ja-JP" altLang="en-US" dirty="0"/>
              <a:t>渡辺隆行「ユーザ中心の</a:t>
            </a:r>
            <a:r>
              <a:rPr kumimoji="1" lang="en-US" altLang="ja-JP" dirty="0"/>
              <a:t>Web</a:t>
            </a:r>
            <a:r>
              <a:rPr kumimoji="1" lang="ja-JP" altLang="en-US" dirty="0"/>
              <a:t>アクセシビリティをデザインする」（</a:t>
            </a:r>
            <a:r>
              <a:rPr kumimoji="1" lang="en-US" altLang="ja-JP" dirty="0"/>
              <a:t>2017</a:t>
            </a:r>
            <a:r>
              <a:rPr kumimoji="1" lang="ja-JP" altLang="en-US" dirty="0"/>
              <a:t>年</a:t>
            </a:r>
            <a:r>
              <a:rPr kumimoji="1" lang="en-US" altLang="ja-JP" dirty="0"/>
              <a:t>5</a:t>
            </a:r>
            <a:r>
              <a:rPr kumimoji="1" lang="ja-JP" altLang="en-US" dirty="0"/>
              <a:t>月</a:t>
            </a:r>
            <a:r>
              <a:rPr kumimoji="1" lang="en-US" altLang="ja-JP" dirty="0"/>
              <a:t>26</a:t>
            </a:r>
            <a:r>
              <a:rPr kumimoji="1" lang="ja-JP" altLang="en-US" dirty="0"/>
              <a:t>日，</a:t>
            </a:r>
            <a:r>
              <a:rPr kumimoji="1" lang="en-US" altLang="ja-JP" dirty="0"/>
              <a:t>JWAC</a:t>
            </a:r>
            <a:r>
              <a:rPr kumimoji="1" lang="ja-JP" altLang="en-US" dirty="0"/>
              <a:t>）</a:t>
            </a:r>
          </a:p>
        </p:txBody>
      </p:sp>
      <p:sp>
        <p:nvSpPr>
          <p:cNvPr id="6" name="スライド番号プレースホルダー 5"/>
          <p:cNvSpPr>
            <a:spLocks noGrp="1"/>
          </p:cNvSpPr>
          <p:nvPr>
            <p:ph type="sldNum" sz="quarter" idx="12"/>
          </p:nvPr>
        </p:nvSpPr>
        <p:spPr/>
        <p:txBody>
          <a:bodyPr/>
          <a:lstStyle/>
          <a:p>
            <a:fld id="{B37E87B4-A22B-40F9-8AA7-77DD401120BD}" type="slidenum">
              <a:rPr lang="ja-JP" altLang="en-US" smtClean="0"/>
              <a:pPr/>
              <a:t>25</a:t>
            </a:fld>
            <a:endParaRPr lang="ja-JP" altLang="en-US" dirty="0"/>
          </a:p>
        </p:txBody>
      </p:sp>
    </p:spTree>
    <p:extLst>
      <p:ext uri="{BB962C8B-B14F-4D97-AF65-F5344CB8AC3E}">
        <p14:creationId xmlns:p14="http://schemas.microsoft.com/office/powerpoint/2010/main" val="10918868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13773" y="132288"/>
            <a:ext cx="10364451" cy="1596177"/>
          </a:xfrm>
        </p:spPr>
        <p:txBody>
          <a:bodyPr/>
          <a:lstStyle/>
          <a:p>
            <a:r>
              <a:rPr lang="en-US" altLang="ja-JP" cap="none" dirty="0">
                <a:latin typeface="Meiryo UI" panose="020B0604030504040204" pitchFamily="50" charset="-128"/>
                <a:ea typeface="Meiryo UI" panose="020B0604030504040204" pitchFamily="50" charset="-128"/>
              </a:rPr>
              <a:t>Communication</a:t>
            </a:r>
            <a:r>
              <a:rPr lang="ja-JP" altLang="en-US" cap="none" dirty="0">
                <a:latin typeface="Meiryo UI" panose="020B0604030504040204" pitchFamily="50" charset="-128"/>
                <a:ea typeface="Meiryo UI" panose="020B0604030504040204" pitchFamily="50" charset="-128"/>
              </a:rPr>
              <a:t> </a:t>
            </a:r>
            <a:r>
              <a:rPr lang="en-US" altLang="ja-JP" cap="none" dirty="0">
                <a:latin typeface="Meiryo UI" panose="020B0604030504040204" pitchFamily="50" charset="-128"/>
                <a:ea typeface="Meiryo UI" panose="020B0604030504040204" pitchFamily="50" charset="-128"/>
              </a:rPr>
              <a:t>Model</a:t>
            </a:r>
            <a:r>
              <a:rPr lang="ja-JP" altLang="en-US" cap="none" dirty="0">
                <a:latin typeface="Meiryo UI" panose="020B0604030504040204" pitchFamily="50" charset="-128"/>
                <a:ea typeface="Meiryo UI" panose="020B0604030504040204" pitchFamily="50" charset="-128"/>
              </a:rPr>
              <a:t> </a:t>
            </a:r>
            <a:r>
              <a:rPr lang="en-US" altLang="ja-JP" cap="none" dirty="0">
                <a:latin typeface="Meiryo UI" panose="020B0604030504040204" pitchFamily="50" charset="-128"/>
                <a:ea typeface="Meiryo UI" panose="020B0604030504040204" pitchFamily="50" charset="-128"/>
              </a:rPr>
              <a:t>of</a:t>
            </a:r>
            <a:r>
              <a:rPr lang="ja-JP" altLang="en-US" cap="none" dirty="0">
                <a:latin typeface="Meiryo UI" panose="020B0604030504040204" pitchFamily="50" charset="-128"/>
                <a:ea typeface="Meiryo UI" panose="020B0604030504040204" pitchFamily="50" charset="-128"/>
              </a:rPr>
              <a:t> </a:t>
            </a:r>
            <a:r>
              <a:rPr lang="en-US" altLang="ja-JP" cap="none" dirty="0">
                <a:latin typeface="Meiryo UI" panose="020B0604030504040204" pitchFamily="50" charset="-128"/>
                <a:ea typeface="Meiryo UI" panose="020B0604030504040204" pitchFamily="50" charset="-128"/>
              </a:rPr>
              <a:t>Web</a:t>
            </a:r>
            <a:r>
              <a:rPr lang="ja-JP" altLang="en-US" cap="none" dirty="0">
                <a:latin typeface="Meiryo UI" panose="020B0604030504040204" pitchFamily="50" charset="-128"/>
                <a:ea typeface="Meiryo UI" panose="020B0604030504040204" pitchFamily="50" charset="-128"/>
              </a:rPr>
              <a:t> </a:t>
            </a:r>
            <a:r>
              <a:rPr lang="en-US" altLang="ja-JP" cap="none" dirty="0">
                <a:latin typeface="Meiryo UI" panose="020B0604030504040204" pitchFamily="50" charset="-128"/>
                <a:ea typeface="Meiryo UI" panose="020B0604030504040204" pitchFamily="50" charset="-128"/>
              </a:rPr>
              <a:t>Accessibility</a:t>
            </a:r>
            <a:br>
              <a:rPr lang="en-US" altLang="ja-JP" cap="none" dirty="0">
                <a:latin typeface="Meiryo UI" panose="020B0604030504040204" pitchFamily="50" charset="-128"/>
                <a:ea typeface="Meiryo UI" panose="020B0604030504040204" pitchFamily="50" charset="-128"/>
              </a:rPr>
            </a:br>
            <a:r>
              <a:rPr lang="ja-JP" altLang="en-US" sz="2000" cap="none" dirty="0">
                <a:latin typeface="Meiryo UI" panose="020B0604030504040204" pitchFamily="50" charset="-128"/>
                <a:ea typeface="Meiryo UI" panose="020B0604030504040204" pitchFamily="50" charset="-128"/>
              </a:rPr>
              <a:t>（</a:t>
            </a:r>
            <a:r>
              <a:rPr lang="en-US" altLang="ja-JP" sz="2000" cap="none" dirty="0">
                <a:latin typeface="Meiryo UI" panose="020B0604030504040204" pitchFamily="50" charset="-128"/>
                <a:ea typeface="Meiryo UI" panose="020B0604030504040204" pitchFamily="50" charset="-128"/>
              </a:rPr>
              <a:t>T. Watanabe, </a:t>
            </a:r>
            <a:r>
              <a:rPr lang="en-US" altLang="ja-JP" sz="2000" cap="none" dirty="0" err="1">
                <a:latin typeface="Meiryo UI" panose="020B0604030504040204" pitchFamily="50" charset="-128"/>
                <a:ea typeface="Meiryo UI" panose="020B0604030504040204" pitchFamily="50" charset="-128"/>
              </a:rPr>
              <a:t>HCIi</a:t>
            </a:r>
            <a:r>
              <a:rPr lang="en-US" altLang="ja-JP" sz="2000" cap="none" dirty="0">
                <a:latin typeface="Meiryo UI" panose="020B0604030504040204" pitchFamily="50" charset="-128"/>
                <a:ea typeface="Meiryo UI" panose="020B0604030504040204" pitchFamily="50" charset="-128"/>
              </a:rPr>
              <a:t> 2017</a:t>
            </a:r>
            <a:r>
              <a:rPr lang="ja-JP" altLang="en-US" sz="2000" cap="none" dirty="0">
                <a:latin typeface="Meiryo UI" panose="020B0604030504040204" pitchFamily="50" charset="-128"/>
                <a:ea typeface="Meiryo UI" panose="020B0604030504040204" pitchFamily="50" charset="-128"/>
              </a:rPr>
              <a:t>）</a:t>
            </a:r>
            <a:endParaRPr kumimoji="1" lang="ja-JP" altLang="en-US" sz="2000" dirty="0"/>
          </a:p>
        </p:txBody>
      </p:sp>
      <p:pic>
        <p:nvPicPr>
          <p:cNvPr id="5" name="コンテンツ プレースホルダー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rot="16200000">
            <a:off x="3351684" y="33501"/>
            <a:ext cx="5612005" cy="8106230"/>
          </a:xfrm>
        </p:spPr>
      </p:pic>
      <p:sp>
        <p:nvSpPr>
          <p:cNvPr id="3" name="フッター プレースホルダー 2"/>
          <p:cNvSpPr>
            <a:spLocks noGrp="1"/>
          </p:cNvSpPr>
          <p:nvPr>
            <p:ph type="ftr" sz="quarter" idx="11"/>
          </p:nvPr>
        </p:nvSpPr>
        <p:spPr>
          <a:xfrm>
            <a:off x="0" y="6527494"/>
            <a:ext cx="6672887" cy="365125"/>
          </a:xfrm>
        </p:spPr>
        <p:txBody>
          <a:bodyPr/>
          <a:lstStyle/>
          <a:p>
            <a:r>
              <a:rPr kumimoji="1" lang="ja-JP" altLang="en-US" dirty="0"/>
              <a:t>渡辺隆行「ユーザ中心の</a:t>
            </a:r>
            <a:r>
              <a:rPr kumimoji="1" lang="en-US" altLang="ja-JP" dirty="0"/>
              <a:t>Web</a:t>
            </a:r>
            <a:r>
              <a:rPr kumimoji="1" lang="ja-JP" altLang="en-US" dirty="0"/>
              <a:t>アクセシビリティをデザインする」（</a:t>
            </a:r>
            <a:r>
              <a:rPr kumimoji="1" lang="en-US" altLang="ja-JP" dirty="0"/>
              <a:t>2017</a:t>
            </a:r>
            <a:r>
              <a:rPr kumimoji="1" lang="ja-JP" altLang="en-US" dirty="0"/>
              <a:t>年</a:t>
            </a:r>
            <a:r>
              <a:rPr kumimoji="1" lang="en-US" altLang="ja-JP" dirty="0"/>
              <a:t>5</a:t>
            </a:r>
            <a:r>
              <a:rPr kumimoji="1" lang="ja-JP" altLang="en-US" dirty="0"/>
              <a:t>月</a:t>
            </a:r>
            <a:r>
              <a:rPr kumimoji="1" lang="en-US" altLang="ja-JP" dirty="0"/>
              <a:t>26</a:t>
            </a:r>
            <a:r>
              <a:rPr kumimoji="1" lang="ja-JP" altLang="en-US" dirty="0"/>
              <a:t>日，</a:t>
            </a:r>
            <a:r>
              <a:rPr kumimoji="1" lang="en-US" altLang="ja-JP" dirty="0"/>
              <a:t>JWAC</a:t>
            </a:r>
            <a:r>
              <a:rPr kumimoji="1" lang="ja-JP" altLang="en-US" dirty="0"/>
              <a:t>）</a:t>
            </a:r>
          </a:p>
        </p:txBody>
      </p:sp>
      <p:sp>
        <p:nvSpPr>
          <p:cNvPr id="6" name="スライド番号プレースホルダー 5"/>
          <p:cNvSpPr>
            <a:spLocks noGrp="1"/>
          </p:cNvSpPr>
          <p:nvPr>
            <p:ph type="sldNum" sz="quarter" idx="12"/>
          </p:nvPr>
        </p:nvSpPr>
        <p:spPr/>
        <p:txBody>
          <a:bodyPr/>
          <a:lstStyle/>
          <a:p>
            <a:fld id="{B37E87B4-A22B-40F9-8AA7-77DD401120BD}" type="slidenum">
              <a:rPr lang="ja-JP" altLang="en-US" smtClean="0"/>
              <a:pPr/>
              <a:t>26</a:t>
            </a:fld>
            <a:endParaRPr lang="ja-JP" altLang="en-US" dirty="0"/>
          </a:p>
        </p:txBody>
      </p:sp>
    </p:spTree>
    <p:extLst>
      <p:ext uri="{BB962C8B-B14F-4D97-AF65-F5344CB8AC3E}">
        <p14:creationId xmlns:p14="http://schemas.microsoft.com/office/powerpoint/2010/main" val="23124058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13775" y="618518"/>
            <a:ext cx="10364451" cy="1153488"/>
          </a:xfrm>
        </p:spPr>
        <p:txBody>
          <a:bodyPr>
            <a:normAutofit/>
          </a:bodyPr>
          <a:lstStyle/>
          <a:p>
            <a:r>
              <a:rPr lang="en-US" altLang="ja-JP" sz="3200" cap="none" dirty="0">
                <a:latin typeface="Meiryo UI" panose="020B0604030504040204" pitchFamily="50" charset="-128"/>
                <a:ea typeface="Meiryo UI" panose="020B0604030504040204" pitchFamily="50" charset="-128"/>
              </a:rPr>
              <a:t>Communication</a:t>
            </a:r>
            <a:r>
              <a:rPr lang="ja-JP" altLang="en-US" sz="3200" cap="none" dirty="0">
                <a:latin typeface="Meiryo UI" panose="020B0604030504040204" pitchFamily="50" charset="-128"/>
                <a:ea typeface="Meiryo UI" panose="020B0604030504040204" pitchFamily="50" charset="-128"/>
              </a:rPr>
              <a:t> </a:t>
            </a:r>
            <a:r>
              <a:rPr lang="en-US" altLang="ja-JP" sz="3200" cap="none" dirty="0">
                <a:latin typeface="Meiryo UI" panose="020B0604030504040204" pitchFamily="50" charset="-128"/>
                <a:ea typeface="Meiryo UI" panose="020B0604030504040204" pitchFamily="50" charset="-128"/>
              </a:rPr>
              <a:t>Model</a:t>
            </a:r>
            <a:r>
              <a:rPr lang="ja-JP" altLang="en-US" sz="3200" cap="none" dirty="0">
                <a:latin typeface="Meiryo UI" panose="020B0604030504040204" pitchFamily="50" charset="-128"/>
                <a:ea typeface="Meiryo UI" panose="020B0604030504040204" pitchFamily="50" charset="-128"/>
              </a:rPr>
              <a:t> </a:t>
            </a:r>
            <a:r>
              <a:rPr lang="en-US" altLang="ja-JP" sz="3200" cap="none" dirty="0">
                <a:latin typeface="Meiryo UI" panose="020B0604030504040204" pitchFamily="50" charset="-128"/>
                <a:ea typeface="Meiryo UI" panose="020B0604030504040204" pitchFamily="50" charset="-128"/>
              </a:rPr>
              <a:t>of</a:t>
            </a:r>
            <a:r>
              <a:rPr lang="ja-JP" altLang="en-US" sz="3200" cap="none" dirty="0">
                <a:latin typeface="Meiryo UI" panose="020B0604030504040204" pitchFamily="50" charset="-128"/>
                <a:ea typeface="Meiryo UI" panose="020B0604030504040204" pitchFamily="50" charset="-128"/>
              </a:rPr>
              <a:t> </a:t>
            </a:r>
            <a:r>
              <a:rPr lang="en-US" altLang="ja-JP" sz="3200" cap="none" dirty="0">
                <a:latin typeface="Meiryo UI" panose="020B0604030504040204" pitchFamily="50" charset="-128"/>
                <a:ea typeface="Meiryo UI" panose="020B0604030504040204" pitchFamily="50" charset="-128"/>
              </a:rPr>
              <a:t>Web</a:t>
            </a:r>
            <a:r>
              <a:rPr lang="ja-JP" altLang="en-US" sz="3200" cap="none" dirty="0">
                <a:latin typeface="Meiryo UI" panose="020B0604030504040204" pitchFamily="50" charset="-128"/>
                <a:ea typeface="Meiryo UI" panose="020B0604030504040204" pitchFamily="50" charset="-128"/>
              </a:rPr>
              <a:t> </a:t>
            </a:r>
            <a:r>
              <a:rPr lang="en-US" altLang="ja-JP" sz="3200" cap="none" dirty="0">
                <a:latin typeface="Meiryo UI" panose="020B0604030504040204" pitchFamily="50" charset="-128"/>
                <a:ea typeface="Meiryo UI" panose="020B0604030504040204" pitchFamily="50" charset="-128"/>
              </a:rPr>
              <a:t>Accessibility</a:t>
            </a:r>
            <a:r>
              <a:rPr lang="ja-JP" altLang="en-US" sz="3200" cap="none" dirty="0">
                <a:latin typeface="Meiryo UI" panose="020B0604030504040204" pitchFamily="50" charset="-128"/>
                <a:ea typeface="Meiryo UI" panose="020B0604030504040204" pitchFamily="50" charset="-128"/>
              </a:rPr>
              <a:t>の意味</a:t>
            </a:r>
            <a:endParaRPr kumimoji="1" lang="ja-JP" altLang="en-US" sz="3200" dirty="0"/>
          </a:p>
        </p:txBody>
      </p:sp>
      <p:sp>
        <p:nvSpPr>
          <p:cNvPr id="3" name="コンテンツ プレースホルダー 2"/>
          <p:cNvSpPr>
            <a:spLocks noGrp="1"/>
          </p:cNvSpPr>
          <p:nvPr>
            <p:ph sz="quarter" idx="13"/>
          </p:nvPr>
        </p:nvSpPr>
        <p:spPr>
          <a:xfrm>
            <a:off x="914087" y="1969527"/>
            <a:ext cx="10363826" cy="3424107"/>
          </a:xfrm>
        </p:spPr>
        <p:txBody>
          <a:bodyPr>
            <a:noAutofit/>
          </a:bodyPr>
          <a:lstStyle/>
          <a:p>
            <a:r>
              <a:rPr kumimoji="1" lang="ja-JP" altLang="en-US" sz="2400" cap="none" dirty="0">
                <a:latin typeface="Meiryo UI" panose="020B0604030504040204" pitchFamily="50" charset="-128"/>
                <a:ea typeface="Meiryo UI" panose="020B0604030504040204" pitchFamily="50" charset="-128"/>
              </a:rPr>
              <a:t>ユーザは </a:t>
            </a:r>
            <a:r>
              <a:rPr kumimoji="1" lang="ja-JP" altLang="en-US" sz="2400" cap="none" dirty="0">
                <a:solidFill>
                  <a:srgbClr val="FF0000"/>
                </a:solidFill>
                <a:latin typeface="Meiryo UI" panose="020B0604030504040204" pitchFamily="50" charset="-128"/>
                <a:ea typeface="Meiryo UI" panose="020B0604030504040204" pitchFamily="50" charset="-128"/>
              </a:rPr>
              <a:t>ゴール（と意図）</a:t>
            </a:r>
            <a:r>
              <a:rPr kumimoji="1" lang="ja-JP" altLang="en-US" sz="2400" cap="none" dirty="0">
                <a:latin typeface="Meiryo UI" panose="020B0604030504040204" pitchFamily="50" charset="-128"/>
                <a:ea typeface="Meiryo UI" panose="020B0604030504040204" pitchFamily="50" charset="-128"/>
              </a:rPr>
              <a:t>をもって</a:t>
            </a:r>
            <a:r>
              <a:rPr kumimoji="1" lang="en-US" altLang="ja-JP" sz="2400" cap="none" dirty="0">
                <a:latin typeface="Meiryo UI" panose="020B0604030504040204" pitchFamily="50" charset="-128"/>
                <a:ea typeface="Meiryo UI" panose="020B0604030504040204" pitchFamily="50" charset="-128"/>
              </a:rPr>
              <a:t>Web</a:t>
            </a:r>
            <a:r>
              <a:rPr kumimoji="1" lang="ja-JP" altLang="en-US" sz="2400" cap="none" dirty="0">
                <a:latin typeface="Meiryo UI" panose="020B0604030504040204" pitchFamily="50" charset="-128"/>
                <a:ea typeface="Meiryo UI" panose="020B0604030504040204" pitchFamily="50" charset="-128"/>
              </a:rPr>
              <a:t>を使用</a:t>
            </a:r>
            <a:endParaRPr kumimoji="1" lang="en-US" altLang="ja-JP" sz="2400" cap="none" dirty="0">
              <a:latin typeface="Meiryo UI" panose="020B0604030504040204" pitchFamily="50" charset="-128"/>
              <a:ea typeface="Meiryo UI" panose="020B0604030504040204" pitchFamily="50" charset="-128"/>
            </a:endParaRPr>
          </a:p>
          <a:p>
            <a:r>
              <a:rPr lang="ja-JP" altLang="en-US" sz="2400" cap="none" dirty="0">
                <a:latin typeface="Meiryo UI" panose="020B0604030504040204" pitchFamily="50" charset="-128"/>
                <a:ea typeface="Meiryo UI" panose="020B0604030504040204" pitchFamily="50" charset="-128"/>
              </a:rPr>
              <a:t>ユーザは </a:t>
            </a:r>
            <a:r>
              <a:rPr lang="ja-JP" altLang="en-US" sz="2400" cap="none" dirty="0">
                <a:solidFill>
                  <a:srgbClr val="FF0000"/>
                </a:solidFill>
                <a:latin typeface="Meiryo UI" panose="020B0604030504040204" pitchFamily="50" charset="-128"/>
                <a:ea typeface="Meiryo UI" panose="020B0604030504040204" pitchFamily="50" charset="-128"/>
              </a:rPr>
              <a:t>コンテクスト（文脈）</a:t>
            </a:r>
            <a:r>
              <a:rPr lang="ja-JP" altLang="en-US" sz="2400" cap="none" dirty="0">
                <a:latin typeface="Meiryo UI" panose="020B0604030504040204" pitchFamily="50" charset="-128"/>
                <a:ea typeface="Meiryo UI" panose="020B0604030504040204" pitchFamily="50" charset="-128"/>
              </a:rPr>
              <a:t>の中で</a:t>
            </a:r>
            <a:r>
              <a:rPr lang="en-US" altLang="ja-JP" sz="2400" cap="none" dirty="0">
                <a:latin typeface="Meiryo UI" panose="020B0604030504040204" pitchFamily="50" charset="-128"/>
                <a:ea typeface="Meiryo UI" panose="020B0604030504040204" pitchFamily="50" charset="-128"/>
              </a:rPr>
              <a:t>Web</a:t>
            </a:r>
            <a:r>
              <a:rPr lang="ja-JP" altLang="en-US" sz="2400" cap="none" dirty="0">
                <a:latin typeface="Meiryo UI" panose="020B0604030504040204" pitchFamily="50" charset="-128"/>
                <a:ea typeface="Meiryo UI" panose="020B0604030504040204" pitchFamily="50" charset="-128"/>
              </a:rPr>
              <a:t>を使用</a:t>
            </a:r>
            <a:endParaRPr lang="en-US" altLang="ja-JP" sz="2400" cap="none" dirty="0">
              <a:latin typeface="Meiryo UI" panose="020B0604030504040204" pitchFamily="50" charset="-128"/>
              <a:ea typeface="Meiryo UI" panose="020B0604030504040204" pitchFamily="50" charset="-128"/>
            </a:endParaRPr>
          </a:p>
          <a:p>
            <a:r>
              <a:rPr lang="ja-JP" altLang="en-US" sz="2400" cap="none" dirty="0">
                <a:latin typeface="Meiryo UI" panose="020B0604030504040204" pitchFamily="50" charset="-128"/>
                <a:ea typeface="Meiryo UI" panose="020B0604030504040204" pitchFamily="50" charset="-128"/>
              </a:rPr>
              <a:t>発信</a:t>
            </a:r>
            <a:r>
              <a:rPr kumimoji="1" lang="ja-JP" altLang="en-US" sz="2400" cap="none" dirty="0">
                <a:latin typeface="Meiryo UI" panose="020B0604030504040204" pitchFamily="50" charset="-128"/>
                <a:ea typeface="Meiryo UI" panose="020B0604030504040204" pitchFamily="50" charset="-128"/>
              </a:rPr>
              <a:t>者（</a:t>
            </a:r>
            <a:r>
              <a:rPr kumimoji="1" lang="en-US" altLang="ja-JP" sz="2400" cap="none" dirty="0">
                <a:latin typeface="Meiryo UI" panose="020B0604030504040204" pitchFamily="50" charset="-128"/>
                <a:ea typeface="Meiryo UI" panose="020B0604030504040204" pitchFamily="50" charset="-128"/>
              </a:rPr>
              <a:t>Author</a:t>
            </a:r>
            <a:r>
              <a:rPr kumimoji="1" lang="ja-JP" altLang="en-US" sz="2400" cap="none" dirty="0">
                <a:latin typeface="Meiryo UI" panose="020B0604030504040204" pitchFamily="50" charset="-128"/>
                <a:ea typeface="Meiryo UI" panose="020B0604030504040204" pitchFamily="50" charset="-128"/>
              </a:rPr>
              <a:t>）はサーバにコンテンツをアップロード．受信者（</a:t>
            </a:r>
            <a:r>
              <a:rPr kumimoji="1" lang="en-US" altLang="ja-JP" sz="2400" cap="none" dirty="0">
                <a:latin typeface="Meiryo UI" panose="020B0604030504040204" pitchFamily="50" charset="-128"/>
                <a:ea typeface="Meiryo UI" panose="020B0604030504040204" pitchFamily="50" charset="-128"/>
              </a:rPr>
              <a:t>User</a:t>
            </a:r>
            <a:r>
              <a:rPr kumimoji="1" lang="ja-JP" altLang="en-US" sz="2400" cap="none" dirty="0">
                <a:latin typeface="Meiryo UI" panose="020B0604030504040204" pitchFamily="50" charset="-128"/>
                <a:ea typeface="Meiryo UI" panose="020B0604030504040204" pitchFamily="50" charset="-128"/>
              </a:rPr>
              <a:t>）はそのコンテンツとインタラクションする．つまり，</a:t>
            </a:r>
            <a:r>
              <a:rPr kumimoji="1" lang="ja-JP" altLang="en-US" sz="2400" cap="none" dirty="0">
                <a:solidFill>
                  <a:srgbClr val="FF0000"/>
                </a:solidFill>
                <a:latin typeface="Meiryo UI" panose="020B0604030504040204" pitchFamily="50" charset="-128"/>
                <a:ea typeface="Meiryo UI" panose="020B0604030504040204" pitchFamily="50" charset="-128"/>
              </a:rPr>
              <a:t>発信</a:t>
            </a:r>
            <a:r>
              <a:rPr lang="ja-JP" altLang="en-US" sz="2400" cap="none" dirty="0">
                <a:solidFill>
                  <a:srgbClr val="FF0000"/>
                </a:solidFill>
                <a:latin typeface="Meiryo UI" panose="020B0604030504040204" pitchFamily="50" charset="-128"/>
                <a:ea typeface="Meiryo UI" panose="020B0604030504040204" pitchFamily="50" charset="-128"/>
              </a:rPr>
              <a:t>者と受信者はコミュニケーションできない</a:t>
            </a:r>
            <a:r>
              <a:rPr lang="ja-JP" altLang="en-US" sz="2400" cap="none" dirty="0">
                <a:latin typeface="Meiryo UI" panose="020B0604030504040204" pitchFamily="50" charset="-128"/>
                <a:ea typeface="Meiryo UI" panose="020B0604030504040204" pitchFamily="50" charset="-128"/>
              </a:rPr>
              <a:t>．</a:t>
            </a:r>
            <a:endParaRPr lang="en-US" altLang="ja-JP" sz="2400" cap="none" dirty="0">
              <a:latin typeface="Meiryo UI" panose="020B0604030504040204" pitchFamily="50" charset="-128"/>
              <a:ea typeface="Meiryo UI" panose="020B0604030504040204" pitchFamily="50" charset="-128"/>
            </a:endParaRPr>
          </a:p>
          <a:p>
            <a:r>
              <a:rPr kumimoji="1" lang="en-US" altLang="ja-JP" sz="2400" cap="none" dirty="0">
                <a:latin typeface="Meiryo UI" panose="020B0604030504040204" pitchFamily="50" charset="-128"/>
                <a:ea typeface="Meiryo UI" panose="020B0604030504040204" pitchFamily="50" charset="-128"/>
              </a:rPr>
              <a:t>Web</a:t>
            </a:r>
            <a:r>
              <a:rPr kumimoji="1" lang="ja-JP" altLang="en-US" sz="2400" cap="none" dirty="0">
                <a:latin typeface="Meiryo UI" panose="020B0604030504040204" pitchFamily="50" charset="-128"/>
                <a:ea typeface="Meiryo UI" panose="020B0604030504040204" pitchFamily="50" charset="-128"/>
              </a:rPr>
              <a:t>コンテンツをユーザエージェント（ブラウザ，スクリーンリーダなど）がレンダリングして，</a:t>
            </a:r>
            <a:r>
              <a:rPr kumimoji="1" lang="ja-JP" altLang="en-US" sz="2400" cap="none" dirty="0">
                <a:solidFill>
                  <a:srgbClr val="FF0000"/>
                </a:solidFill>
                <a:latin typeface="Meiryo UI" panose="020B0604030504040204" pitchFamily="50" charset="-128"/>
                <a:ea typeface="Meiryo UI" panose="020B0604030504040204" pitchFamily="50" charset="-128"/>
              </a:rPr>
              <a:t>マルチモーダルなメッセージ</a:t>
            </a:r>
            <a:r>
              <a:rPr kumimoji="1" lang="ja-JP" altLang="en-US" sz="2400" cap="none" dirty="0">
                <a:latin typeface="Meiryo UI" panose="020B0604030504040204" pitchFamily="50" charset="-128"/>
                <a:ea typeface="Meiryo UI" panose="020B0604030504040204" pitchFamily="50" charset="-128"/>
              </a:rPr>
              <a:t>をユーザに伝える．</a:t>
            </a:r>
            <a:endParaRPr kumimoji="1" lang="en-US" altLang="ja-JP" sz="2400" cap="none" dirty="0">
              <a:latin typeface="Meiryo UI" panose="020B0604030504040204" pitchFamily="50" charset="-128"/>
              <a:ea typeface="Meiryo UI" panose="020B0604030504040204" pitchFamily="50" charset="-128"/>
            </a:endParaRPr>
          </a:p>
          <a:p>
            <a:r>
              <a:rPr lang="ja-JP" altLang="en-US" sz="2400" cap="none" dirty="0">
                <a:latin typeface="Meiryo UI" panose="020B0604030504040204" pitchFamily="50" charset="-128"/>
                <a:ea typeface="Meiryo UI" panose="020B0604030504040204" pitchFamily="50" charset="-128"/>
              </a:rPr>
              <a:t>ユーザはそれを受け取り，ナビゲーションなどのインタラクションをすることで</a:t>
            </a:r>
            <a:r>
              <a:rPr lang="en-US" altLang="ja-JP" sz="2400" cap="none" dirty="0">
                <a:latin typeface="Meiryo UI" panose="020B0604030504040204" pitchFamily="50" charset="-128"/>
                <a:ea typeface="Meiryo UI" panose="020B0604030504040204" pitchFamily="50" charset="-128"/>
              </a:rPr>
              <a:t>Web</a:t>
            </a:r>
            <a:r>
              <a:rPr lang="ja-JP" altLang="en-US" sz="2400" cap="none" dirty="0">
                <a:latin typeface="Meiryo UI" panose="020B0604030504040204" pitchFamily="50" charset="-128"/>
                <a:ea typeface="Meiryo UI" panose="020B0604030504040204" pitchFamily="50" charset="-128"/>
              </a:rPr>
              <a:t>コンテンツの</a:t>
            </a:r>
            <a:r>
              <a:rPr lang="ja-JP" altLang="en-US" sz="2400" cap="none" dirty="0">
                <a:solidFill>
                  <a:srgbClr val="FF0000"/>
                </a:solidFill>
                <a:latin typeface="Meiryo UI" panose="020B0604030504040204" pitchFamily="50" charset="-128"/>
                <a:ea typeface="Meiryo UI" panose="020B0604030504040204" pitchFamily="50" charset="-128"/>
              </a:rPr>
              <a:t>メンタルモデルを構築</a:t>
            </a:r>
            <a:r>
              <a:rPr lang="ja-JP" altLang="en-US" sz="2400" cap="none" dirty="0">
                <a:latin typeface="Meiryo UI" panose="020B0604030504040204" pitchFamily="50" charset="-128"/>
                <a:ea typeface="Meiryo UI" panose="020B0604030504040204" pitchFamily="50" charset="-128"/>
              </a:rPr>
              <a:t>する．</a:t>
            </a:r>
            <a:endParaRPr kumimoji="1" lang="ja-JP" altLang="en-US" sz="2400" cap="none" dirty="0">
              <a:latin typeface="Meiryo UI" panose="020B0604030504040204" pitchFamily="50" charset="-128"/>
              <a:ea typeface="Meiryo UI" panose="020B0604030504040204" pitchFamily="50" charset="-128"/>
            </a:endParaRPr>
          </a:p>
        </p:txBody>
      </p:sp>
      <p:sp>
        <p:nvSpPr>
          <p:cNvPr id="5" name="フッター プレースホルダー 4"/>
          <p:cNvSpPr>
            <a:spLocks noGrp="1"/>
          </p:cNvSpPr>
          <p:nvPr>
            <p:ph type="ftr" sz="quarter" idx="11"/>
          </p:nvPr>
        </p:nvSpPr>
        <p:spPr>
          <a:xfrm>
            <a:off x="697953" y="6337635"/>
            <a:ext cx="6672887" cy="365125"/>
          </a:xfrm>
        </p:spPr>
        <p:txBody>
          <a:bodyPr/>
          <a:lstStyle/>
          <a:p>
            <a:r>
              <a:rPr kumimoji="1" lang="ja-JP" altLang="en-US" dirty="0"/>
              <a:t>渡辺隆行「ユーザ中心の</a:t>
            </a:r>
            <a:r>
              <a:rPr kumimoji="1" lang="en-US" altLang="ja-JP" dirty="0"/>
              <a:t>Web</a:t>
            </a:r>
            <a:r>
              <a:rPr kumimoji="1" lang="ja-JP" altLang="en-US" dirty="0"/>
              <a:t>アクセシビリティをデザインする」（</a:t>
            </a:r>
            <a:r>
              <a:rPr kumimoji="1" lang="en-US" altLang="ja-JP" dirty="0"/>
              <a:t>2017</a:t>
            </a:r>
            <a:r>
              <a:rPr kumimoji="1" lang="ja-JP" altLang="en-US" dirty="0"/>
              <a:t>年</a:t>
            </a:r>
            <a:r>
              <a:rPr kumimoji="1" lang="en-US" altLang="ja-JP" dirty="0"/>
              <a:t>5</a:t>
            </a:r>
            <a:r>
              <a:rPr kumimoji="1" lang="ja-JP" altLang="en-US" dirty="0"/>
              <a:t>月</a:t>
            </a:r>
            <a:r>
              <a:rPr kumimoji="1" lang="en-US" altLang="ja-JP" dirty="0"/>
              <a:t>26</a:t>
            </a:r>
            <a:r>
              <a:rPr kumimoji="1" lang="ja-JP" altLang="en-US" dirty="0"/>
              <a:t>日，</a:t>
            </a:r>
            <a:r>
              <a:rPr kumimoji="1" lang="en-US" altLang="ja-JP" dirty="0"/>
              <a:t>JWAC</a:t>
            </a:r>
            <a:r>
              <a:rPr kumimoji="1" lang="ja-JP" altLang="en-US" dirty="0"/>
              <a:t>）</a:t>
            </a:r>
          </a:p>
        </p:txBody>
      </p:sp>
      <p:sp>
        <p:nvSpPr>
          <p:cNvPr id="6" name="スライド番号プレースホルダー 5"/>
          <p:cNvSpPr>
            <a:spLocks noGrp="1"/>
          </p:cNvSpPr>
          <p:nvPr>
            <p:ph type="sldNum" sz="quarter" idx="12"/>
          </p:nvPr>
        </p:nvSpPr>
        <p:spPr/>
        <p:txBody>
          <a:bodyPr/>
          <a:lstStyle/>
          <a:p>
            <a:fld id="{B37E87B4-A22B-40F9-8AA7-77DD401120BD}" type="slidenum">
              <a:rPr lang="ja-JP" altLang="en-US" smtClean="0"/>
              <a:pPr/>
              <a:t>27</a:t>
            </a:fld>
            <a:endParaRPr lang="ja-JP" altLang="en-US" dirty="0"/>
          </a:p>
        </p:txBody>
      </p:sp>
    </p:spTree>
    <p:extLst>
      <p:ext uri="{BB962C8B-B14F-4D97-AF65-F5344CB8AC3E}">
        <p14:creationId xmlns:p14="http://schemas.microsoft.com/office/powerpoint/2010/main" val="6603829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Meiryo UI" panose="020B0604030504040204" pitchFamily="50" charset="-128"/>
                <a:ea typeface="Meiryo UI" panose="020B0604030504040204" pitchFamily="50" charset="-128"/>
              </a:rPr>
              <a:t>今日の話の流れ</a:t>
            </a:r>
          </a:p>
        </p:txBody>
      </p:sp>
      <p:sp>
        <p:nvSpPr>
          <p:cNvPr id="3" name="コンテンツ プレースホルダー 2"/>
          <p:cNvSpPr>
            <a:spLocks noGrp="1"/>
          </p:cNvSpPr>
          <p:nvPr>
            <p:ph sz="quarter" idx="13"/>
          </p:nvPr>
        </p:nvSpPr>
        <p:spPr>
          <a:xfrm>
            <a:off x="976876" y="2150270"/>
            <a:ext cx="10075438" cy="3640930"/>
          </a:xfrm>
        </p:spPr>
        <p:txBody>
          <a:bodyPr>
            <a:normAutofit/>
          </a:bodyPr>
          <a:lstStyle/>
          <a:p>
            <a:pPr marL="514350" indent="-514350">
              <a:spcAft>
                <a:spcPts val="1200"/>
              </a:spcAft>
              <a:buFont typeface="+mj-lt"/>
              <a:buAutoNum type="arabicPeriod"/>
            </a:pPr>
            <a:r>
              <a:rPr lang="ja-JP" altLang="en-US" sz="3000" dirty="0">
                <a:latin typeface="Meiryo UI" panose="020B0604030504040204" pitchFamily="50" charset="-128"/>
                <a:ea typeface="Meiryo UI" panose="020B0604030504040204" pitchFamily="50" charset="-128"/>
                <a:cs typeface="Arial Unicode MS" panose="020B0604020202020204" pitchFamily="50" charset="-128"/>
              </a:rPr>
              <a:t>渡辺</a:t>
            </a:r>
            <a:r>
              <a:rPr kumimoji="1" lang="ja-JP" altLang="en-US" sz="3000" dirty="0">
                <a:latin typeface="Meiryo UI" panose="020B0604030504040204" pitchFamily="50" charset="-128"/>
                <a:ea typeface="Meiryo UI" panose="020B0604030504040204" pitchFamily="50" charset="-128"/>
                <a:cs typeface="Arial Unicode MS" panose="020B0604020202020204" pitchFamily="50" charset="-128"/>
              </a:rPr>
              <a:t>の問題意識</a:t>
            </a:r>
            <a:endParaRPr kumimoji="1" lang="en-US" altLang="ja-JP" sz="3000" dirty="0">
              <a:latin typeface="Meiryo UI" panose="020B0604030504040204" pitchFamily="50" charset="-128"/>
              <a:ea typeface="Meiryo UI" panose="020B0604030504040204" pitchFamily="50" charset="-128"/>
              <a:cs typeface="Arial Unicode MS" panose="020B0604020202020204" pitchFamily="50" charset="-128"/>
            </a:endParaRPr>
          </a:p>
          <a:p>
            <a:pPr marL="514350" indent="-514350">
              <a:spcAft>
                <a:spcPts val="1200"/>
              </a:spcAft>
              <a:buFont typeface="+mj-lt"/>
              <a:buAutoNum type="arabicPeriod"/>
            </a:pPr>
            <a:r>
              <a:rPr lang="ja-JP" altLang="en-US" sz="3000" dirty="0">
                <a:latin typeface="Meiryo UI" panose="020B0604030504040204" pitchFamily="50" charset="-128"/>
                <a:ea typeface="Meiryo UI" panose="020B0604030504040204" pitchFamily="50" charset="-128"/>
                <a:cs typeface="Arial Unicode MS" panose="020B0604020202020204" pitchFamily="50" charset="-128"/>
              </a:rPr>
              <a:t>デザインとは</a:t>
            </a:r>
            <a:endParaRPr lang="en-US" altLang="ja-JP" sz="3000" dirty="0">
              <a:latin typeface="Meiryo UI" panose="020B0604030504040204" pitchFamily="50" charset="-128"/>
              <a:ea typeface="Meiryo UI" panose="020B0604030504040204" pitchFamily="50" charset="-128"/>
              <a:cs typeface="Arial Unicode MS" panose="020B0604020202020204" pitchFamily="50" charset="-128"/>
            </a:endParaRPr>
          </a:p>
          <a:p>
            <a:pPr marL="514350" indent="-514350">
              <a:spcAft>
                <a:spcPts val="1200"/>
              </a:spcAft>
              <a:buFont typeface="+mj-lt"/>
              <a:buAutoNum type="arabicPeriod"/>
            </a:pPr>
            <a:r>
              <a:rPr kumimoji="1" lang="ja-JP" altLang="en-US" sz="3000" dirty="0">
                <a:latin typeface="Meiryo UI" panose="020B0604030504040204" pitchFamily="50" charset="-128"/>
                <a:ea typeface="Meiryo UI" panose="020B0604030504040204" pitchFamily="50" charset="-128"/>
                <a:cs typeface="Arial Unicode MS" panose="020B0604020202020204" pitchFamily="50" charset="-128"/>
              </a:rPr>
              <a:t>人間中心設計</a:t>
            </a:r>
            <a:endParaRPr kumimoji="1" lang="en-US" altLang="ja-JP" sz="3000" dirty="0">
              <a:latin typeface="Meiryo UI" panose="020B0604030504040204" pitchFamily="50" charset="-128"/>
              <a:ea typeface="Meiryo UI" panose="020B0604030504040204" pitchFamily="50" charset="-128"/>
              <a:cs typeface="Arial Unicode MS" panose="020B0604020202020204" pitchFamily="50" charset="-128"/>
            </a:endParaRPr>
          </a:p>
          <a:p>
            <a:pPr marL="514350" indent="-514350">
              <a:spcAft>
                <a:spcPts val="1200"/>
              </a:spcAft>
              <a:buFont typeface="+mj-lt"/>
              <a:buAutoNum type="arabicPeriod"/>
            </a:pPr>
            <a:r>
              <a:rPr lang="en-US" altLang="ja-JP" sz="3000" cap="none" dirty="0">
                <a:solidFill>
                  <a:srgbClr val="FF0000"/>
                </a:solidFill>
                <a:latin typeface="Meiryo UI" panose="020B0604030504040204" pitchFamily="50" charset="-128"/>
                <a:ea typeface="Meiryo UI" panose="020B0604030504040204" pitchFamily="50" charset="-128"/>
                <a:cs typeface="Arial Unicode MS" panose="020B0604020202020204" pitchFamily="50" charset="-128"/>
              </a:rPr>
              <a:t>Web</a:t>
            </a:r>
            <a:r>
              <a:rPr lang="ja-JP" altLang="en-US" sz="3000" cap="none" dirty="0">
                <a:solidFill>
                  <a:srgbClr val="FF0000"/>
                </a:solidFill>
                <a:latin typeface="Meiryo UI" panose="020B0604030504040204" pitchFamily="50" charset="-128"/>
                <a:ea typeface="Meiryo UI" panose="020B0604030504040204" pitchFamily="50" charset="-128"/>
                <a:cs typeface="Arial Unicode MS" panose="020B0604020202020204" pitchFamily="50" charset="-128"/>
              </a:rPr>
              <a:t>アクセシビリティ</a:t>
            </a:r>
            <a:endParaRPr kumimoji="1" lang="en-US" altLang="ja-JP" sz="3000" cap="none" dirty="0">
              <a:solidFill>
                <a:srgbClr val="FF0000"/>
              </a:solidFill>
              <a:latin typeface="Meiryo UI" panose="020B0604030504040204" pitchFamily="50" charset="-128"/>
              <a:ea typeface="Meiryo UI" panose="020B0604030504040204" pitchFamily="50" charset="-128"/>
              <a:cs typeface="Arial Unicode MS" panose="020B0604020202020204" pitchFamily="50" charset="-128"/>
            </a:endParaRPr>
          </a:p>
        </p:txBody>
      </p:sp>
      <p:sp>
        <p:nvSpPr>
          <p:cNvPr id="4" name="フッター プレースホルダー 3"/>
          <p:cNvSpPr>
            <a:spLocks noGrp="1"/>
          </p:cNvSpPr>
          <p:nvPr>
            <p:ph type="ftr" sz="quarter" idx="11"/>
          </p:nvPr>
        </p:nvSpPr>
        <p:spPr/>
        <p:txBody>
          <a:bodyPr/>
          <a:lstStyle/>
          <a:p>
            <a:r>
              <a:rPr kumimoji="1" lang="ja-JP" altLang="en-US"/>
              <a:t>渡辺隆行「ユーザ中心の</a:t>
            </a:r>
            <a:r>
              <a:rPr kumimoji="1" lang="en-US" altLang="ja-JP"/>
              <a:t>Web</a:t>
            </a:r>
            <a:r>
              <a:rPr kumimoji="1" lang="ja-JP" altLang="en-US"/>
              <a:t>アクセシビリティをデザインする」（</a:t>
            </a:r>
            <a:r>
              <a:rPr kumimoji="1" lang="en-US" altLang="ja-JP"/>
              <a:t>2017</a:t>
            </a:r>
            <a:r>
              <a:rPr kumimoji="1" lang="ja-JP" altLang="en-US"/>
              <a:t>年</a:t>
            </a:r>
            <a:r>
              <a:rPr kumimoji="1" lang="en-US" altLang="ja-JP"/>
              <a:t>5</a:t>
            </a:r>
            <a:r>
              <a:rPr kumimoji="1" lang="ja-JP" altLang="en-US"/>
              <a:t>月</a:t>
            </a:r>
            <a:r>
              <a:rPr kumimoji="1" lang="en-US" altLang="ja-JP"/>
              <a:t>26</a:t>
            </a:r>
            <a:r>
              <a:rPr kumimoji="1" lang="ja-JP" altLang="en-US"/>
              <a:t>日，</a:t>
            </a:r>
            <a:r>
              <a:rPr kumimoji="1" lang="en-US" altLang="ja-JP"/>
              <a:t>JWAC</a:t>
            </a:r>
            <a:r>
              <a:rPr kumimoji="1" lang="ja-JP" altLang="en-US"/>
              <a:t>）</a:t>
            </a:r>
          </a:p>
        </p:txBody>
      </p:sp>
      <p:sp>
        <p:nvSpPr>
          <p:cNvPr id="5" name="スライド番号プレースホルダー 4"/>
          <p:cNvSpPr>
            <a:spLocks noGrp="1"/>
          </p:cNvSpPr>
          <p:nvPr>
            <p:ph type="sldNum" sz="quarter" idx="12"/>
          </p:nvPr>
        </p:nvSpPr>
        <p:spPr/>
        <p:txBody>
          <a:bodyPr/>
          <a:lstStyle/>
          <a:p>
            <a:fld id="{B37E87B4-A22B-40F9-8AA7-77DD401120BD}" type="slidenum">
              <a:rPr lang="ja-JP" altLang="en-US" smtClean="0"/>
              <a:pPr/>
              <a:t>28</a:t>
            </a:fld>
            <a:endParaRPr lang="ja-JP" altLang="en-US" dirty="0"/>
          </a:p>
        </p:txBody>
      </p:sp>
    </p:spTree>
    <p:extLst>
      <p:ext uri="{BB962C8B-B14F-4D97-AF65-F5344CB8AC3E}">
        <p14:creationId xmlns:p14="http://schemas.microsoft.com/office/powerpoint/2010/main" val="33296563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13775" y="618518"/>
            <a:ext cx="10364451" cy="988782"/>
          </a:xfrm>
        </p:spPr>
        <p:txBody>
          <a:bodyPr/>
          <a:lstStyle/>
          <a:p>
            <a:r>
              <a:rPr kumimoji="1" lang="en-US" altLang="ja-JP" cap="none" dirty="0">
                <a:latin typeface="Meiryo UI" panose="020B0604030504040204" pitchFamily="50" charset="-128"/>
                <a:ea typeface="Meiryo UI" panose="020B0604030504040204" pitchFamily="50" charset="-128"/>
              </a:rPr>
              <a:t>Web</a:t>
            </a:r>
            <a:r>
              <a:rPr kumimoji="1" lang="ja-JP" altLang="en-US" cap="none" dirty="0">
                <a:latin typeface="Meiryo UI" panose="020B0604030504040204" pitchFamily="50" charset="-128"/>
                <a:ea typeface="Meiryo UI" panose="020B0604030504040204" pitchFamily="50" charset="-128"/>
              </a:rPr>
              <a:t>アクセシビリティを促進するものたち</a:t>
            </a:r>
          </a:p>
        </p:txBody>
      </p:sp>
      <p:sp>
        <p:nvSpPr>
          <p:cNvPr id="3" name="コンテンツ プレースホルダー 2"/>
          <p:cNvSpPr>
            <a:spLocks noGrp="1"/>
          </p:cNvSpPr>
          <p:nvPr>
            <p:ph sz="quarter" idx="13"/>
          </p:nvPr>
        </p:nvSpPr>
        <p:spPr>
          <a:xfrm>
            <a:off x="1588024" y="1712918"/>
            <a:ext cx="8386675" cy="4481128"/>
          </a:xfrm>
        </p:spPr>
        <p:txBody>
          <a:bodyPr>
            <a:noAutofit/>
          </a:bodyPr>
          <a:lstStyle/>
          <a:p>
            <a:r>
              <a:rPr lang="ja-JP" altLang="en-US" sz="2400" cap="none" dirty="0">
                <a:latin typeface="Meiryo UI" panose="020B0604030504040204" pitchFamily="50" charset="-128"/>
                <a:ea typeface="Meiryo UI" panose="020B0604030504040204" pitchFamily="50" charset="-128"/>
              </a:rPr>
              <a:t>規格（ガイドライン）</a:t>
            </a:r>
            <a:endParaRPr lang="en-US" altLang="ja-JP" sz="2400" cap="none" dirty="0">
              <a:latin typeface="Meiryo UI" panose="020B0604030504040204" pitchFamily="50" charset="-128"/>
              <a:ea typeface="Meiryo UI" panose="020B0604030504040204" pitchFamily="50" charset="-128"/>
            </a:endParaRPr>
          </a:p>
          <a:p>
            <a:pPr lvl="1"/>
            <a:r>
              <a:rPr lang="en-US" altLang="ja-JP" sz="2000" cap="none" dirty="0">
                <a:latin typeface="Meiryo UI" panose="020B0604030504040204" pitchFamily="50" charset="-128"/>
                <a:ea typeface="Meiryo UI" panose="020B0604030504040204" pitchFamily="50" charset="-128"/>
              </a:rPr>
              <a:t>Web</a:t>
            </a:r>
            <a:r>
              <a:rPr lang="ja-JP" altLang="en-US" sz="2000" cap="none" dirty="0">
                <a:latin typeface="Meiryo UI" panose="020B0604030504040204" pitchFamily="50" charset="-128"/>
                <a:ea typeface="Meiryo UI" panose="020B0604030504040204" pitchFamily="50" charset="-128"/>
              </a:rPr>
              <a:t>コンテンツの規格（</a:t>
            </a:r>
            <a:r>
              <a:rPr lang="en-US" altLang="ja-JP" sz="2000" cap="none" dirty="0">
                <a:latin typeface="Meiryo UI" panose="020B0604030504040204" pitchFamily="50" charset="-128"/>
                <a:ea typeface="Meiryo UI" panose="020B0604030504040204" pitchFamily="50" charset="-128"/>
              </a:rPr>
              <a:t>WCAG</a:t>
            </a:r>
            <a:r>
              <a:rPr lang="ja-JP" altLang="en-US" sz="2000" cap="none" dirty="0">
                <a:latin typeface="Meiryo UI" panose="020B0604030504040204" pitchFamily="50" charset="-128"/>
                <a:ea typeface="Meiryo UI" panose="020B0604030504040204" pitchFamily="50" charset="-128"/>
              </a:rPr>
              <a:t> </a:t>
            </a:r>
            <a:r>
              <a:rPr lang="en-US" altLang="ja-JP" sz="2000" cap="none" dirty="0">
                <a:latin typeface="Meiryo UI" panose="020B0604030504040204" pitchFamily="50" charset="-128"/>
                <a:ea typeface="Meiryo UI" panose="020B0604030504040204" pitchFamily="50" charset="-128"/>
              </a:rPr>
              <a:t>2.0</a:t>
            </a:r>
            <a:r>
              <a:rPr lang="ja-JP" altLang="en-US" sz="2000" cap="none" dirty="0">
                <a:latin typeface="Meiryo UI" panose="020B0604030504040204" pitchFamily="50" charset="-128"/>
                <a:ea typeface="Meiryo UI" panose="020B0604030504040204" pitchFamily="50" charset="-128"/>
              </a:rPr>
              <a:t>＝</a:t>
            </a:r>
            <a:r>
              <a:rPr lang="en-US" altLang="ja-JP" sz="2000" cap="none" dirty="0">
                <a:solidFill>
                  <a:srgbClr val="FF0000"/>
                </a:solidFill>
                <a:latin typeface="Meiryo UI" panose="020B0604030504040204" pitchFamily="50" charset="-128"/>
                <a:ea typeface="Meiryo UI" panose="020B0604030504040204" pitchFamily="50" charset="-128"/>
              </a:rPr>
              <a:t>JIS</a:t>
            </a:r>
            <a:r>
              <a:rPr lang="ja-JP" altLang="en-US" sz="2000" cap="none" dirty="0">
                <a:solidFill>
                  <a:srgbClr val="FF0000"/>
                </a:solidFill>
                <a:latin typeface="Meiryo UI" panose="020B0604030504040204" pitchFamily="50" charset="-128"/>
                <a:ea typeface="Meiryo UI" panose="020B0604030504040204" pitchFamily="50" charset="-128"/>
              </a:rPr>
              <a:t> </a:t>
            </a:r>
            <a:r>
              <a:rPr lang="en-US" altLang="ja-JP" sz="2000" cap="none" dirty="0">
                <a:solidFill>
                  <a:srgbClr val="FF0000"/>
                </a:solidFill>
                <a:latin typeface="Meiryo UI" panose="020B0604030504040204" pitchFamily="50" charset="-128"/>
                <a:ea typeface="Meiryo UI" panose="020B0604030504040204" pitchFamily="50" charset="-128"/>
              </a:rPr>
              <a:t>X</a:t>
            </a:r>
            <a:r>
              <a:rPr lang="ja-JP" altLang="en-US" sz="2000" cap="none" dirty="0">
                <a:solidFill>
                  <a:srgbClr val="FF0000"/>
                </a:solidFill>
                <a:latin typeface="Meiryo UI" panose="020B0604030504040204" pitchFamily="50" charset="-128"/>
                <a:ea typeface="Meiryo UI" panose="020B0604030504040204" pitchFamily="50" charset="-128"/>
              </a:rPr>
              <a:t> </a:t>
            </a:r>
            <a:r>
              <a:rPr lang="en-US" altLang="ja-JP" sz="2000" cap="none" dirty="0">
                <a:solidFill>
                  <a:srgbClr val="FF0000"/>
                </a:solidFill>
                <a:latin typeface="Meiryo UI" panose="020B0604030504040204" pitchFamily="50" charset="-128"/>
                <a:ea typeface="Meiryo UI" panose="020B0604030504040204" pitchFamily="50" charset="-128"/>
              </a:rPr>
              <a:t>8341-3:2016</a:t>
            </a:r>
            <a:r>
              <a:rPr lang="ja-JP" altLang="en-US" sz="2000" cap="none" dirty="0">
                <a:latin typeface="Meiryo UI" panose="020B0604030504040204" pitchFamily="50" charset="-128"/>
                <a:ea typeface="Meiryo UI" panose="020B0604030504040204" pitchFamily="50" charset="-128"/>
              </a:rPr>
              <a:t>）</a:t>
            </a:r>
            <a:endParaRPr lang="en-US" altLang="ja-JP" sz="2000" cap="none" dirty="0">
              <a:latin typeface="Meiryo UI" panose="020B0604030504040204" pitchFamily="50" charset="-128"/>
              <a:ea typeface="Meiryo UI" panose="020B0604030504040204" pitchFamily="50" charset="-128"/>
            </a:endParaRPr>
          </a:p>
          <a:p>
            <a:pPr lvl="1"/>
            <a:r>
              <a:rPr lang="en-US" altLang="ja-JP" sz="2000" dirty="0">
                <a:latin typeface="Meiryo UI" panose="020B0604030504040204" pitchFamily="50" charset="-128"/>
                <a:ea typeface="Meiryo UI" panose="020B0604030504040204" pitchFamily="50" charset="-128"/>
              </a:rPr>
              <a:t>W3C/WAI</a:t>
            </a:r>
            <a:r>
              <a:rPr lang="ja-JP" altLang="en-US" sz="2000" dirty="0">
                <a:latin typeface="Meiryo UI" panose="020B0604030504040204" pitchFamily="50" charset="-128"/>
                <a:ea typeface="Meiryo UI" panose="020B0604030504040204" pitchFamily="50" charset="-128"/>
              </a:rPr>
              <a:t>の他の規格（</a:t>
            </a:r>
            <a:r>
              <a:rPr lang="en-US" altLang="ja-JP" sz="2000" dirty="0">
                <a:latin typeface="Meiryo UI" panose="020B0604030504040204" pitchFamily="50" charset="-128"/>
                <a:ea typeface="Meiryo UI" panose="020B0604030504040204" pitchFamily="50" charset="-128"/>
              </a:rPr>
              <a:t>UAAG</a:t>
            </a:r>
            <a:r>
              <a:rPr lang="ja-JP" altLang="en-US" sz="2000" dirty="0" err="1">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ATAG</a:t>
            </a:r>
            <a:r>
              <a:rPr lang="ja-JP" altLang="en-US" sz="2000" dirty="0">
                <a:latin typeface="Meiryo UI" panose="020B0604030504040204" pitchFamily="50" charset="-128"/>
                <a:ea typeface="Meiryo UI" panose="020B0604030504040204" pitchFamily="50" charset="-128"/>
              </a:rPr>
              <a:t>）</a:t>
            </a:r>
            <a:endParaRPr lang="en-US" altLang="ja-JP" sz="2000" dirty="0">
              <a:latin typeface="Meiryo UI" panose="020B0604030504040204" pitchFamily="50" charset="-128"/>
              <a:ea typeface="Meiryo UI" panose="020B0604030504040204" pitchFamily="50" charset="-128"/>
            </a:endParaRPr>
          </a:p>
          <a:p>
            <a:pPr lvl="1"/>
            <a:r>
              <a:rPr lang="ja-JP" altLang="en-US" sz="2000" dirty="0">
                <a:latin typeface="Meiryo UI" panose="020B0604030504040204" pitchFamily="50" charset="-128"/>
                <a:ea typeface="Meiryo UI" panose="020B0604030504040204" pitchFamily="50" charset="-128"/>
              </a:rPr>
              <a:t>プロセスの規格（</a:t>
            </a:r>
            <a:r>
              <a:rPr lang="en-US" altLang="ja-JP" sz="2000" cap="none" dirty="0">
                <a:latin typeface="Meiryo UI" panose="020B0604030504040204" pitchFamily="50" charset="-128"/>
                <a:ea typeface="Meiryo UI" panose="020B0604030504040204" pitchFamily="50" charset="-128"/>
              </a:rPr>
              <a:t>Best</a:t>
            </a:r>
            <a:r>
              <a:rPr lang="ja-JP" altLang="en-US" sz="2000" cap="none" dirty="0">
                <a:latin typeface="Meiryo UI" panose="020B0604030504040204" pitchFamily="50" charset="-128"/>
                <a:ea typeface="Meiryo UI" panose="020B0604030504040204" pitchFamily="50" charset="-128"/>
              </a:rPr>
              <a:t> </a:t>
            </a:r>
            <a:r>
              <a:rPr lang="en-US" altLang="ja-JP" sz="2000" cap="none" dirty="0">
                <a:latin typeface="Meiryo UI" panose="020B0604030504040204" pitchFamily="50" charset="-128"/>
                <a:ea typeface="Meiryo UI" panose="020B0604030504040204" pitchFamily="50" charset="-128"/>
              </a:rPr>
              <a:t>Practice</a:t>
            </a:r>
            <a:r>
              <a:rPr lang="ja-JP" altLang="en-US" sz="2000" dirty="0">
                <a:latin typeface="Meiryo UI" panose="020B0604030504040204" pitchFamily="50" charset="-128"/>
                <a:ea typeface="Meiryo UI" panose="020B0604030504040204" pitchFamily="50" charset="-128"/>
              </a:rPr>
              <a:t>）</a:t>
            </a:r>
            <a:endParaRPr lang="en-US" altLang="ja-JP" sz="20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法律</a:t>
            </a:r>
            <a:endParaRPr lang="en-US" altLang="ja-JP" sz="2400" dirty="0">
              <a:latin typeface="Meiryo UI" panose="020B0604030504040204" pitchFamily="50" charset="-128"/>
              <a:ea typeface="Meiryo UI" panose="020B0604030504040204" pitchFamily="50" charset="-128"/>
            </a:endParaRPr>
          </a:p>
          <a:p>
            <a:pPr lvl="1"/>
            <a:r>
              <a:rPr lang="ja-JP" altLang="en-US" sz="2000" dirty="0">
                <a:solidFill>
                  <a:srgbClr val="FF0000"/>
                </a:solidFill>
                <a:latin typeface="Meiryo UI" panose="020B0604030504040204" pitchFamily="50" charset="-128"/>
                <a:ea typeface="Meiryo UI" panose="020B0604030504040204" pitchFamily="50" charset="-128"/>
              </a:rPr>
              <a:t>障害者差別解消法</a:t>
            </a:r>
            <a:r>
              <a:rPr lang="ja-JP" altLang="en-US" sz="2000" dirty="0">
                <a:latin typeface="Meiryo UI" panose="020B0604030504040204" pitchFamily="50" charset="-128"/>
                <a:ea typeface="Meiryo UI" panose="020B0604030504040204" pitchFamily="50" charset="-128"/>
              </a:rPr>
              <a:t>＋？</a:t>
            </a:r>
            <a:endParaRPr lang="en-US" altLang="ja-JP" sz="20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ポリシー，道徳，企業の社会的責任，教育</a:t>
            </a:r>
            <a:endParaRPr lang="en-US" altLang="ja-JP" sz="2400" dirty="0">
              <a:latin typeface="Meiryo UI" panose="020B0604030504040204" pitchFamily="50" charset="-128"/>
              <a:ea typeface="Meiryo UI" panose="020B0604030504040204" pitchFamily="50" charset="-128"/>
            </a:endParaRPr>
          </a:p>
          <a:p>
            <a:r>
              <a:rPr lang="ja-JP" altLang="en-US" sz="2400" dirty="0">
                <a:solidFill>
                  <a:srgbClr val="FF0000"/>
                </a:solidFill>
                <a:latin typeface="Meiryo UI" panose="020B0604030504040204" pitchFamily="50" charset="-128"/>
                <a:ea typeface="Meiryo UI" panose="020B0604030504040204" pitchFamily="50" charset="-128"/>
              </a:rPr>
              <a:t>デザイン（プロセス）に自然にアクセシビリティを組み込む</a:t>
            </a:r>
            <a:endParaRPr lang="en-US" altLang="ja-JP" sz="2800" dirty="0">
              <a:solidFill>
                <a:srgbClr val="FF0000"/>
              </a:solidFill>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851299" y="6194046"/>
            <a:ext cx="6672887" cy="365125"/>
          </a:xfrm>
        </p:spPr>
        <p:txBody>
          <a:bodyPr/>
          <a:lstStyle/>
          <a:p>
            <a:r>
              <a:rPr kumimoji="1" lang="ja-JP" altLang="en-US" dirty="0"/>
              <a:t>渡辺隆行「ユーザ中心の</a:t>
            </a:r>
            <a:r>
              <a:rPr kumimoji="1" lang="en-US" altLang="ja-JP" dirty="0"/>
              <a:t>Web</a:t>
            </a:r>
            <a:r>
              <a:rPr kumimoji="1" lang="ja-JP" altLang="en-US" dirty="0"/>
              <a:t>アクセシビリティをデザインする」（</a:t>
            </a:r>
            <a:r>
              <a:rPr kumimoji="1" lang="en-US" altLang="ja-JP" dirty="0"/>
              <a:t>2017</a:t>
            </a:r>
            <a:r>
              <a:rPr kumimoji="1" lang="ja-JP" altLang="en-US" dirty="0"/>
              <a:t>年</a:t>
            </a:r>
            <a:r>
              <a:rPr kumimoji="1" lang="en-US" altLang="ja-JP" dirty="0"/>
              <a:t>5</a:t>
            </a:r>
            <a:r>
              <a:rPr kumimoji="1" lang="ja-JP" altLang="en-US" dirty="0"/>
              <a:t>月</a:t>
            </a:r>
            <a:r>
              <a:rPr kumimoji="1" lang="en-US" altLang="ja-JP" dirty="0"/>
              <a:t>26</a:t>
            </a:r>
            <a:r>
              <a:rPr kumimoji="1" lang="ja-JP" altLang="en-US" dirty="0"/>
              <a:t>日，</a:t>
            </a:r>
            <a:r>
              <a:rPr kumimoji="1" lang="en-US" altLang="ja-JP" dirty="0"/>
              <a:t>JWAC</a:t>
            </a:r>
            <a:r>
              <a:rPr kumimoji="1" lang="ja-JP" altLang="en-US" dirty="0"/>
              <a:t>）</a:t>
            </a:r>
          </a:p>
        </p:txBody>
      </p:sp>
      <p:sp>
        <p:nvSpPr>
          <p:cNvPr id="6" name="スライド番号プレースホルダー 5"/>
          <p:cNvSpPr>
            <a:spLocks noGrp="1"/>
          </p:cNvSpPr>
          <p:nvPr>
            <p:ph type="sldNum" sz="quarter" idx="12"/>
          </p:nvPr>
        </p:nvSpPr>
        <p:spPr/>
        <p:txBody>
          <a:bodyPr/>
          <a:lstStyle/>
          <a:p>
            <a:fld id="{B37E87B4-A22B-40F9-8AA7-77DD401120BD}" type="slidenum">
              <a:rPr lang="ja-JP" altLang="en-US" smtClean="0"/>
              <a:pPr/>
              <a:t>29</a:t>
            </a:fld>
            <a:endParaRPr lang="ja-JP" altLang="en-US" dirty="0"/>
          </a:p>
        </p:txBody>
      </p:sp>
    </p:spTree>
    <p:extLst>
      <p:ext uri="{BB962C8B-B14F-4D97-AF65-F5344CB8AC3E}">
        <p14:creationId xmlns:p14="http://schemas.microsoft.com/office/powerpoint/2010/main" val="1149518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13775" y="618519"/>
            <a:ext cx="10364451" cy="892230"/>
          </a:xfrm>
        </p:spPr>
        <p:txBody>
          <a:bodyPr/>
          <a:lstStyle/>
          <a:p>
            <a:r>
              <a:rPr lang="ja-JP" altLang="en-US" dirty="0">
                <a:latin typeface="Meiryo UI" panose="020B0604030504040204" pitchFamily="50" charset="-128"/>
                <a:ea typeface="Meiryo UI" panose="020B0604030504040204" pitchFamily="50" charset="-128"/>
              </a:rPr>
              <a:t>何が変わることを期待できるか</a:t>
            </a:r>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sz="quarter" idx="13"/>
          </p:nvPr>
        </p:nvSpPr>
        <p:spPr>
          <a:xfrm>
            <a:off x="618119" y="1729064"/>
            <a:ext cx="10955762" cy="4083561"/>
          </a:xfrm>
        </p:spPr>
        <p:txBody>
          <a:bodyPr>
            <a:noAutofit/>
          </a:bodyPr>
          <a:lstStyle/>
          <a:p>
            <a:r>
              <a:rPr lang="ja-JP" altLang="en-US" sz="2400" cap="none" dirty="0">
                <a:latin typeface="Meiryo UI" panose="020B0604030504040204" pitchFamily="50" charset="-128"/>
                <a:ea typeface="Meiryo UI" panose="020B0604030504040204" pitchFamily="50" charset="-128"/>
              </a:rPr>
              <a:t>特定の目的を持って，特定のコンテキスト（利用の状況）で，特定の</a:t>
            </a:r>
            <a:r>
              <a:rPr lang="en-US" altLang="ja-JP" sz="2400" cap="none" dirty="0">
                <a:latin typeface="Meiryo UI" panose="020B0604030504040204" pitchFamily="50" charset="-128"/>
                <a:ea typeface="Meiryo UI" panose="020B0604030504040204" pitchFamily="50" charset="-128"/>
              </a:rPr>
              <a:t>UA</a:t>
            </a:r>
            <a:r>
              <a:rPr lang="ja-JP" altLang="en-US" sz="2400" cap="none" dirty="0">
                <a:latin typeface="Meiryo UI" panose="020B0604030504040204" pitchFamily="50" charset="-128"/>
                <a:ea typeface="Meiryo UI" panose="020B0604030504040204" pitchFamily="50" charset="-128"/>
              </a:rPr>
              <a:t>（ブラウザ，支援技術）を用いて</a:t>
            </a:r>
            <a:r>
              <a:rPr lang="en-US" altLang="ja-JP" sz="2400" cap="none" dirty="0">
                <a:latin typeface="Meiryo UI" panose="020B0604030504040204" pitchFamily="50" charset="-128"/>
                <a:ea typeface="Meiryo UI" panose="020B0604030504040204" pitchFamily="50" charset="-128"/>
              </a:rPr>
              <a:t>Web</a:t>
            </a:r>
            <a:r>
              <a:rPr lang="ja-JP" altLang="en-US" sz="2400" cap="none" dirty="0">
                <a:latin typeface="Meiryo UI" panose="020B0604030504040204" pitchFamily="50" charset="-128"/>
                <a:ea typeface="Meiryo UI" panose="020B0604030504040204" pitchFamily="50" charset="-128"/>
              </a:rPr>
              <a:t>を利用するユーザーが，その目的を達成することを援助できる．</a:t>
            </a:r>
            <a:endParaRPr lang="en-US" altLang="ja-JP" sz="2400" cap="none" dirty="0">
              <a:latin typeface="Meiryo UI" panose="020B0604030504040204" pitchFamily="50" charset="-128"/>
              <a:ea typeface="Meiryo UI" panose="020B0604030504040204" pitchFamily="50" charset="-128"/>
            </a:endParaRPr>
          </a:p>
          <a:p>
            <a:r>
              <a:rPr lang="ja-JP" altLang="en-US" sz="2400" cap="none" dirty="0">
                <a:latin typeface="Meiryo UI" panose="020B0604030504040204" pitchFamily="50" charset="-128"/>
                <a:ea typeface="Meiryo UI" panose="020B0604030504040204" pitchFamily="50" charset="-128"/>
              </a:rPr>
              <a:t>本物のユーザーにデザインのプロセスに参加してもらうことにより，予想外の気づき・理解が生まれ，関係者のモチベーションも上る（予算獲得が容易になる）．</a:t>
            </a:r>
            <a:endParaRPr lang="en-US" altLang="ja-JP" sz="2400" cap="none" dirty="0">
              <a:latin typeface="Meiryo UI" panose="020B0604030504040204" pitchFamily="50" charset="-128"/>
              <a:ea typeface="Meiryo UI" panose="020B0604030504040204" pitchFamily="50" charset="-128"/>
            </a:endParaRPr>
          </a:p>
          <a:p>
            <a:r>
              <a:rPr lang="en-US" altLang="ja-JP" sz="2400" cap="none" dirty="0">
                <a:latin typeface="Meiryo UI" panose="020B0604030504040204" pitchFamily="50" charset="-128"/>
                <a:ea typeface="Meiryo UI" panose="020B0604030504040204" pitchFamily="50" charset="-128"/>
              </a:rPr>
              <a:t>JIS</a:t>
            </a:r>
            <a:r>
              <a:rPr lang="ja-JP" altLang="en-US" sz="2400" cap="none" dirty="0">
                <a:latin typeface="Meiryo UI" panose="020B0604030504040204" pitchFamily="50" charset="-128"/>
                <a:ea typeface="Meiryo UI" panose="020B0604030504040204" pitchFamily="50" charset="-128"/>
              </a:rPr>
              <a:t> </a:t>
            </a:r>
            <a:r>
              <a:rPr lang="en-US" altLang="ja-JP" sz="2400" cap="none" dirty="0">
                <a:latin typeface="Meiryo UI" panose="020B0604030504040204" pitchFamily="50" charset="-128"/>
                <a:ea typeface="Meiryo UI" panose="020B0604030504040204" pitchFamily="50" charset="-128"/>
              </a:rPr>
              <a:t>X</a:t>
            </a:r>
            <a:r>
              <a:rPr lang="ja-JP" altLang="en-US" sz="2400" cap="none" dirty="0">
                <a:latin typeface="Meiryo UI" panose="020B0604030504040204" pitchFamily="50" charset="-128"/>
                <a:ea typeface="Meiryo UI" panose="020B0604030504040204" pitchFamily="50" charset="-128"/>
              </a:rPr>
              <a:t> </a:t>
            </a:r>
            <a:r>
              <a:rPr lang="en-US" altLang="ja-JP" sz="2400" cap="none" dirty="0">
                <a:latin typeface="Meiryo UI" panose="020B0604030504040204" pitchFamily="50" charset="-128"/>
                <a:ea typeface="Meiryo UI" panose="020B0604030504040204" pitchFamily="50" charset="-128"/>
              </a:rPr>
              <a:t>8341-3</a:t>
            </a:r>
            <a:r>
              <a:rPr lang="ja-JP" altLang="en-US" sz="2400" cap="none" dirty="0">
                <a:latin typeface="Meiryo UI" panose="020B0604030504040204" pitchFamily="50" charset="-128"/>
                <a:ea typeface="Meiryo UI" panose="020B0604030504040204" pitchFamily="50" charset="-128"/>
              </a:rPr>
              <a:t>を読んでも腑に落ちないことがユーザーを見れば分かる．</a:t>
            </a:r>
          </a:p>
          <a:p>
            <a:r>
              <a:rPr lang="ja-JP" altLang="en-US" sz="2400" cap="none" dirty="0">
                <a:latin typeface="Meiryo UI" panose="020B0604030504040204" pitchFamily="50" charset="-128"/>
                <a:ea typeface="Meiryo UI" panose="020B0604030504040204" pitchFamily="50" charset="-128"/>
              </a:rPr>
              <a:t>障害者が出会う問題の一部は自分も出会う問題であることに気づく．</a:t>
            </a:r>
          </a:p>
          <a:p>
            <a:r>
              <a:rPr lang="en-US" altLang="ja-JP" sz="2400" cap="none" dirty="0">
                <a:latin typeface="Meiryo UI" panose="020B0604030504040204" pitchFamily="50" charset="-128"/>
                <a:ea typeface="Meiryo UI" panose="020B0604030504040204" pitchFamily="50" charset="-128"/>
              </a:rPr>
              <a:t>HCD</a:t>
            </a:r>
            <a:r>
              <a:rPr lang="ja-JP" altLang="en-US" sz="2400" cap="none" dirty="0">
                <a:latin typeface="Meiryo UI" panose="020B0604030504040204" pitchFamily="50" charset="-128"/>
                <a:ea typeface="Meiryo UI" panose="020B0604030504040204" pitchFamily="50" charset="-128"/>
              </a:rPr>
              <a:t>はユーザー自身も気づいていない本質的な問題点に気づく手法でもあるので，</a:t>
            </a:r>
            <a:r>
              <a:rPr lang="en-US" altLang="ja-JP" sz="2400" cap="none" dirty="0">
                <a:latin typeface="Meiryo UI" panose="020B0604030504040204" pitchFamily="50" charset="-128"/>
                <a:ea typeface="Meiryo UI" panose="020B0604030504040204" pitchFamily="50" charset="-128"/>
              </a:rPr>
              <a:t>Web</a:t>
            </a:r>
            <a:r>
              <a:rPr lang="ja-JP" altLang="en-US" sz="2400" cap="none" dirty="0">
                <a:latin typeface="Meiryo UI" panose="020B0604030504040204" pitchFamily="50" charset="-128"/>
                <a:ea typeface="Meiryo UI" panose="020B0604030504040204" pitchFamily="50" charset="-128"/>
              </a:rPr>
              <a:t>サイトのイノベーションにつながる可能性がある．</a:t>
            </a:r>
          </a:p>
          <a:p>
            <a:endParaRPr kumimoji="1" lang="ja-JP" altLang="en-US" sz="2400" dirty="0">
              <a:latin typeface="Meiryo UI" panose="020B0604030504040204" pitchFamily="50" charset="-128"/>
              <a:ea typeface="Meiryo UI" panose="020B0604030504040204" pitchFamily="50" charset="-128"/>
            </a:endParaRPr>
          </a:p>
        </p:txBody>
      </p:sp>
      <p:sp>
        <p:nvSpPr>
          <p:cNvPr id="5" name="フッター プレースホルダー 4"/>
          <p:cNvSpPr>
            <a:spLocks noGrp="1"/>
          </p:cNvSpPr>
          <p:nvPr>
            <p:ph type="ftr" sz="quarter" idx="11"/>
          </p:nvPr>
        </p:nvSpPr>
        <p:spPr>
          <a:xfrm>
            <a:off x="868338" y="6087737"/>
            <a:ext cx="6672887" cy="365125"/>
          </a:xfrm>
        </p:spPr>
        <p:txBody>
          <a:bodyPr/>
          <a:lstStyle/>
          <a:p>
            <a:r>
              <a:rPr kumimoji="1" lang="ja-JP" altLang="en-US" dirty="0"/>
              <a:t>渡辺隆行「ユーザ中心の</a:t>
            </a:r>
            <a:r>
              <a:rPr kumimoji="1" lang="en-US" altLang="ja-JP" dirty="0"/>
              <a:t>Web</a:t>
            </a:r>
            <a:r>
              <a:rPr kumimoji="1" lang="ja-JP" altLang="en-US" dirty="0"/>
              <a:t>アクセシビリティをデザインする」（</a:t>
            </a:r>
            <a:r>
              <a:rPr kumimoji="1" lang="en-US" altLang="ja-JP" dirty="0"/>
              <a:t>2017</a:t>
            </a:r>
            <a:r>
              <a:rPr kumimoji="1" lang="ja-JP" altLang="en-US" dirty="0"/>
              <a:t>年</a:t>
            </a:r>
            <a:r>
              <a:rPr kumimoji="1" lang="en-US" altLang="ja-JP" dirty="0"/>
              <a:t>5</a:t>
            </a:r>
            <a:r>
              <a:rPr kumimoji="1" lang="ja-JP" altLang="en-US" dirty="0"/>
              <a:t>月</a:t>
            </a:r>
            <a:r>
              <a:rPr kumimoji="1" lang="en-US" altLang="ja-JP" dirty="0"/>
              <a:t>26</a:t>
            </a:r>
            <a:r>
              <a:rPr kumimoji="1" lang="ja-JP" altLang="en-US" dirty="0"/>
              <a:t>日，</a:t>
            </a:r>
            <a:r>
              <a:rPr kumimoji="1" lang="en-US" altLang="ja-JP" dirty="0"/>
              <a:t>JWAC</a:t>
            </a:r>
            <a:r>
              <a:rPr kumimoji="1" lang="ja-JP" altLang="en-US" dirty="0"/>
              <a:t>）</a:t>
            </a:r>
          </a:p>
        </p:txBody>
      </p:sp>
      <p:sp>
        <p:nvSpPr>
          <p:cNvPr id="6" name="スライド番号プレースホルダー 5"/>
          <p:cNvSpPr>
            <a:spLocks noGrp="1"/>
          </p:cNvSpPr>
          <p:nvPr>
            <p:ph type="sldNum" sz="quarter" idx="12"/>
          </p:nvPr>
        </p:nvSpPr>
        <p:spPr/>
        <p:txBody>
          <a:bodyPr/>
          <a:lstStyle/>
          <a:p>
            <a:fld id="{B37E87B4-A22B-40F9-8AA7-77DD401120BD}" type="slidenum">
              <a:rPr lang="ja-JP" altLang="en-US" smtClean="0"/>
              <a:pPr/>
              <a:t>3</a:t>
            </a:fld>
            <a:endParaRPr lang="ja-JP" altLang="en-US" dirty="0"/>
          </a:p>
        </p:txBody>
      </p:sp>
    </p:spTree>
    <p:extLst>
      <p:ext uri="{BB962C8B-B14F-4D97-AF65-F5344CB8AC3E}">
        <p14:creationId xmlns:p14="http://schemas.microsoft.com/office/powerpoint/2010/main" val="39804006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13775" y="618518"/>
            <a:ext cx="10364451" cy="1108052"/>
          </a:xfrm>
        </p:spPr>
        <p:txBody>
          <a:bodyPr/>
          <a:lstStyle/>
          <a:p>
            <a:pPr algn="ctr"/>
            <a:r>
              <a:rPr kumimoji="1" lang="ja-JP" altLang="en-US" dirty="0">
                <a:latin typeface="Meiryo UI" panose="020B0604030504040204" pitchFamily="50" charset="-128"/>
                <a:ea typeface="Meiryo UI" panose="020B0604030504040204" pitchFamily="50" charset="-128"/>
              </a:rPr>
              <a:t>障害者差別解消法</a:t>
            </a:r>
          </a:p>
        </p:txBody>
      </p:sp>
      <p:sp>
        <p:nvSpPr>
          <p:cNvPr id="3" name="コンテンツ プレースホルダー 2"/>
          <p:cNvSpPr>
            <a:spLocks noGrp="1"/>
          </p:cNvSpPr>
          <p:nvPr>
            <p:ph idx="1"/>
          </p:nvPr>
        </p:nvSpPr>
        <p:spPr>
          <a:xfrm>
            <a:off x="1303446" y="2137999"/>
            <a:ext cx="9478537" cy="3297286"/>
          </a:xfrm>
        </p:spPr>
        <p:txBody>
          <a:bodyPr>
            <a:normAutofit/>
          </a:bodyPr>
          <a:lstStyle/>
          <a:p>
            <a:pPr marL="0" indent="0">
              <a:lnSpc>
                <a:spcPts val="4000"/>
              </a:lnSpc>
              <a:buNone/>
            </a:pPr>
            <a:r>
              <a:rPr lang="ja-JP" altLang="en-US" dirty="0">
                <a:latin typeface="Meiryo UI" panose="020B0604030504040204" pitchFamily="50" charset="-128"/>
                <a:ea typeface="Meiryo UI" panose="020B0604030504040204" pitchFamily="50" charset="-128"/>
              </a:rPr>
              <a:t>全ての国民が、障害の有無によって分け隔てられることなく、相互に人格と個性を尊重し合いながら共生する社会の実現に向け、障害を理由とする差別の解消を推進することを目的として、平成</a:t>
            </a:r>
            <a:r>
              <a:rPr lang="en-US" altLang="ja-JP" dirty="0">
                <a:latin typeface="Meiryo UI" panose="020B0604030504040204" pitchFamily="50" charset="-128"/>
                <a:ea typeface="Meiryo UI" panose="020B0604030504040204" pitchFamily="50" charset="-128"/>
              </a:rPr>
              <a:t>25</a:t>
            </a:r>
            <a:r>
              <a:rPr lang="ja-JP" altLang="en-US" dirty="0">
                <a:latin typeface="Meiryo UI" panose="020B0604030504040204" pitchFamily="50" charset="-128"/>
                <a:ea typeface="Meiryo UI" panose="020B0604030504040204" pitchFamily="50" charset="-128"/>
              </a:rPr>
              <a:t>年</a:t>
            </a:r>
            <a:r>
              <a:rPr lang="en-US" altLang="ja-JP" dirty="0">
                <a:latin typeface="Meiryo UI" panose="020B0604030504040204" pitchFamily="50" charset="-128"/>
                <a:ea typeface="Meiryo UI" panose="020B0604030504040204" pitchFamily="50" charset="-128"/>
              </a:rPr>
              <a:t>6</a:t>
            </a:r>
            <a:r>
              <a:rPr lang="ja-JP" altLang="en-US" dirty="0">
                <a:latin typeface="Meiryo UI" panose="020B0604030504040204" pitchFamily="50" charset="-128"/>
                <a:ea typeface="Meiryo UI" panose="020B0604030504040204" pitchFamily="50" charset="-128"/>
              </a:rPr>
              <a:t>月、「障害を理由とする差別の解消の推進に関する法律」（いわゆる「障害者差別解消法」）が制定され、平成</a:t>
            </a:r>
            <a:r>
              <a:rPr lang="en-US" altLang="ja-JP" dirty="0">
                <a:latin typeface="Meiryo UI" panose="020B0604030504040204" pitchFamily="50" charset="-128"/>
                <a:ea typeface="Meiryo UI" panose="020B0604030504040204" pitchFamily="50" charset="-128"/>
              </a:rPr>
              <a:t>28</a:t>
            </a:r>
            <a:r>
              <a:rPr lang="ja-JP" altLang="en-US" dirty="0">
                <a:latin typeface="Meiryo UI" panose="020B0604030504040204" pitchFamily="50" charset="-128"/>
                <a:ea typeface="Meiryo UI" panose="020B0604030504040204" pitchFamily="50" charset="-128"/>
              </a:rPr>
              <a:t>年</a:t>
            </a:r>
            <a:r>
              <a:rPr lang="en-US" altLang="ja-JP" dirty="0">
                <a:latin typeface="Meiryo UI" panose="020B0604030504040204" pitchFamily="50" charset="-128"/>
                <a:ea typeface="Meiryo UI" panose="020B0604030504040204" pitchFamily="50" charset="-128"/>
              </a:rPr>
              <a:t>4</a:t>
            </a:r>
            <a:r>
              <a:rPr lang="ja-JP" altLang="en-US" dirty="0">
                <a:latin typeface="Meiryo UI" panose="020B0604030504040204" pitchFamily="50" charset="-128"/>
                <a:ea typeface="Meiryo UI" panose="020B0604030504040204" pitchFamily="50" charset="-128"/>
              </a:rPr>
              <a:t>月</a:t>
            </a:r>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日から施行されました。</a:t>
            </a:r>
            <a:endParaRPr lang="en-US" altLang="ja-JP" dirty="0">
              <a:latin typeface="Meiryo UI" panose="020B0604030504040204" pitchFamily="50" charset="-128"/>
              <a:ea typeface="Meiryo UI" panose="020B0604030504040204" pitchFamily="50" charset="-128"/>
            </a:endParaRPr>
          </a:p>
          <a:p>
            <a:pPr marL="0" indent="0">
              <a:lnSpc>
                <a:spcPts val="4000"/>
              </a:lnSpc>
              <a:buNone/>
            </a:pPr>
            <a:r>
              <a:rPr lang="ja-JP" altLang="en-US" dirty="0">
                <a:latin typeface="Meiryo UI" panose="020B0604030504040204" pitchFamily="50" charset="-128"/>
                <a:ea typeface="Meiryo UI" panose="020B0604030504040204" pitchFamily="50" charset="-128"/>
              </a:rPr>
              <a:t>（内閣府）</a:t>
            </a:r>
            <a:endParaRPr kumimoji="1" lang="ja-JP" altLang="en-US" dirty="0">
              <a:latin typeface="Meiryo UI" panose="020B0604030504040204" pitchFamily="50" charset="-128"/>
              <a:ea typeface="Meiryo UI" panose="020B0604030504040204" pitchFamily="50" charset="-128"/>
            </a:endParaRPr>
          </a:p>
        </p:txBody>
      </p:sp>
      <p:sp>
        <p:nvSpPr>
          <p:cNvPr id="5" name="フッター プレースホルダー 4"/>
          <p:cNvSpPr>
            <a:spLocks noGrp="1"/>
          </p:cNvSpPr>
          <p:nvPr>
            <p:ph type="ftr" sz="quarter" idx="11"/>
          </p:nvPr>
        </p:nvSpPr>
        <p:spPr/>
        <p:txBody>
          <a:bodyPr/>
          <a:lstStyle/>
          <a:p>
            <a:r>
              <a:rPr kumimoji="1" lang="ja-JP" altLang="en-US"/>
              <a:t>渡辺隆行「ユーザ中心の</a:t>
            </a:r>
            <a:r>
              <a:rPr kumimoji="1" lang="en-US" altLang="ja-JP"/>
              <a:t>Web</a:t>
            </a:r>
            <a:r>
              <a:rPr kumimoji="1" lang="ja-JP" altLang="en-US"/>
              <a:t>アクセシビリティをデザインする」（</a:t>
            </a:r>
            <a:r>
              <a:rPr kumimoji="1" lang="en-US" altLang="ja-JP"/>
              <a:t>2017</a:t>
            </a:r>
            <a:r>
              <a:rPr kumimoji="1" lang="ja-JP" altLang="en-US"/>
              <a:t>年</a:t>
            </a:r>
            <a:r>
              <a:rPr kumimoji="1" lang="en-US" altLang="ja-JP"/>
              <a:t>5</a:t>
            </a:r>
            <a:r>
              <a:rPr kumimoji="1" lang="ja-JP" altLang="en-US"/>
              <a:t>月</a:t>
            </a:r>
            <a:r>
              <a:rPr kumimoji="1" lang="en-US" altLang="ja-JP"/>
              <a:t>26</a:t>
            </a:r>
            <a:r>
              <a:rPr kumimoji="1" lang="ja-JP" altLang="en-US"/>
              <a:t>日，</a:t>
            </a:r>
            <a:r>
              <a:rPr kumimoji="1" lang="en-US" altLang="ja-JP"/>
              <a:t>JWAC</a:t>
            </a:r>
            <a:r>
              <a:rPr kumimoji="1" lang="ja-JP" altLang="en-US"/>
              <a:t>）</a:t>
            </a:r>
          </a:p>
        </p:txBody>
      </p:sp>
      <p:sp>
        <p:nvSpPr>
          <p:cNvPr id="6" name="スライド番号プレースホルダー 5"/>
          <p:cNvSpPr>
            <a:spLocks noGrp="1"/>
          </p:cNvSpPr>
          <p:nvPr>
            <p:ph type="sldNum" sz="quarter" idx="12"/>
          </p:nvPr>
        </p:nvSpPr>
        <p:spPr/>
        <p:txBody>
          <a:bodyPr/>
          <a:lstStyle/>
          <a:p>
            <a:fld id="{B37E87B4-A22B-40F9-8AA7-77DD401120BD}" type="slidenum">
              <a:rPr lang="ja-JP" altLang="en-US" smtClean="0"/>
              <a:pPr/>
              <a:t>30</a:t>
            </a:fld>
            <a:endParaRPr lang="ja-JP" altLang="en-US" dirty="0"/>
          </a:p>
        </p:txBody>
      </p:sp>
    </p:spTree>
    <p:extLst>
      <p:ext uri="{BB962C8B-B14F-4D97-AF65-F5344CB8AC3E}">
        <p14:creationId xmlns:p14="http://schemas.microsoft.com/office/powerpoint/2010/main" val="28373680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ja-JP" altLang="en-US" dirty="0">
                <a:latin typeface="Meiryo UI" panose="020B0604030504040204" pitchFamily="50" charset="-128"/>
                <a:ea typeface="Meiryo UI" panose="020B0604030504040204" pitchFamily="50" charset="-128"/>
              </a:rPr>
              <a:t>障害者差別を解消するための措置</a:t>
            </a:r>
          </a:p>
        </p:txBody>
      </p:sp>
      <p:sp>
        <p:nvSpPr>
          <p:cNvPr id="3" name="コンテンツ プレースホルダー 2"/>
          <p:cNvSpPr>
            <a:spLocks noGrp="1"/>
          </p:cNvSpPr>
          <p:nvPr>
            <p:ph idx="1"/>
          </p:nvPr>
        </p:nvSpPr>
        <p:spPr>
          <a:xfrm>
            <a:off x="838200" y="1825625"/>
            <a:ext cx="10515600" cy="4675536"/>
          </a:xfrm>
        </p:spPr>
        <p:txBody>
          <a:bodyPr>
            <a:normAutofit/>
          </a:bodyPr>
          <a:lstStyle/>
          <a:p>
            <a:pPr>
              <a:lnSpc>
                <a:spcPts val="4000"/>
              </a:lnSpc>
            </a:pPr>
            <a:r>
              <a:rPr kumimoji="1" lang="ja-JP" altLang="en-US" b="1" dirty="0">
                <a:latin typeface="Meiryo UI" panose="020B0604030504040204" pitchFamily="50" charset="-128"/>
                <a:ea typeface="Meiryo UI" panose="020B0604030504040204" pitchFamily="50" charset="-128"/>
              </a:rPr>
              <a:t>不当な差別的扱いの禁止</a:t>
            </a:r>
            <a:r>
              <a:rPr kumimoji="1" lang="ja-JP" altLang="en-US" dirty="0">
                <a:latin typeface="Meiryo UI" panose="020B0604030504040204" pitchFamily="50" charset="-128"/>
                <a:ea typeface="Meiryo UI" panose="020B0604030504040204" pitchFamily="50" charset="-128"/>
              </a:rPr>
              <a:t>（民間事業者も法的義務）：</a:t>
            </a:r>
            <a:r>
              <a:rPr lang="ja-JP" altLang="en-US" dirty="0">
                <a:latin typeface="Meiryo UI" panose="020B0604030504040204" pitchFamily="50" charset="-128"/>
                <a:ea typeface="Meiryo UI" panose="020B0604030504040204" pitchFamily="50" charset="-128"/>
              </a:rPr>
              <a:t>法は、障害者に対して、正当な理由なく、障害を理由として、財・サービスや各種機会の提供を拒否する又は提供に当たって場所・時間帯などを制限する、障害者でない者に対しては付さない条件を付けることなどにより、障害者の権利利益を侵害することを禁止している。（内閣府）</a:t>
            </a:r>
            <a:endParaRPr lang="en-US" altLang="ja-JP" dirty="0">
              <a:latin typeface="Meiryo UI" panose="020B0604030504040204" pitchFamily="50" charset="-128"/>
              <a:ea typeface="Meiryo UI" panose="020B0604030504040204" pitchFamily="50" charset="-128"/>
            </a:endParaRPr>
          </a:p>
          <a:p>
            <a:pPr>
              <a:lnSpc>
                <a:spcPts val="3600"/>
              </a:lnSpc>
            </a:pPr>
            <a:r>
              <a:rPr kumimoji="1" lang="ja-JP" altLang="en-US" b="1" dirty="0">
                <a:solidFill>
                  <a:srgbClr val="FF0000"/>
                </a:solidFill>
                <a:latin typeface="Meiryo UI" panose="020B0604030504040204" pitchFamily="50" charset="-128"/>
                <a:ea typeface="Meiryo UI" panose="020B0604030504040204" pitchFamily="50" charset="-128"/>
              </a:rPr>
              <a:t>合理的配慮の提供</a:t>
            </a:r>
            <a:r>
              <a:rPr kumimoji="1" lang="ja-JP" altLang="en-US" dirty="0">
                <a:latin typeface="Meiryo UI" panose="020B0604030504040204" pitchFamily="50" charset="-128"/>
                <a:ea typeface="Meiryo UI" panose="020B0604030504040204" pitchFamily="50" charset="-128"/>
              </a:rPr>
              <a:t>（民間事業者は努力義務）：配慮する側，される側どちらか一方の立場が強くなる関係ではなく，等しく平等の関係を築くことができるよう，無理のない範囲での調整を行う．（</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これならわかる 障害者差別解消法</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a:t>
            </a:r>
          </a:p>
        </p:txBody>
      </p:sp>
      <p:sp>
        <p:nvSpPr>
          <p:cNvPr id="5" name="フッター プレースホルダー 4"/>
          <p:cNvSpPr>
            <a:spLocks noGrp="1"/>
          </p:cNvSpPr>
          <p:nvPr>
            <p:ph type="ftr" sz="quarter" idx="11"/>
          </p:nvPr>
        </p:nvSpPr>
        <p:spPr/>
        <p:txBody>
          <a:bodyPr/>
          <a:lstStyle/>
          <a:p>
            <a:r>
              <a:rPr kumimoji="1" lang="ja-JP" altLang="en-US"/>
              <a:t>渡辺隆行「ユーザ中心の</a:t>
            </a:r>
            <a:r>
              <a:rPr kumimoji="1" lang="en-US" altLang="ja-JP"/>
              <a:t>Web</a:t>
            </a:r>
            <a:r>
              <a:rPr kumimoji="1" lang="ja-JP" altLang="en-US"/>
              <a:t>アクセシビリティをデザインする」（</a:t>
            </a:r>
            <a:r>
              <a:rPr kumimoji="1" lang="en-US" altLang="ja-JP"/>
              <a:t>2017</a:t>
            </a:r>
            <a:r>
              <a:rPr kumimoji="1" lang="ja-JP" altLang="en-US"/>
              <a:t>年</a:t>
            </a:r>
            <a:r>
              <a:rPr kumimoji="1" lang="en-US" altLang="ja-JP"/>
              <a:t>5</a:t>
            </a:r>
            <a:r>
              <a:rPr kumimoji="1" lang="ja-JP" altLang="en-US"/>
              <a:t>月</a:t>
            </a:r>
            <a:r>
              <a:rPr kumimoji="1" lang="en-US" altLang="ja-JP"/>
              <a:t>26</a:t>
            </a:r>
            <a:r>
              <a:rPr kumimoji="1" lang="ja-JP" altLang="en-US"/>
              <a:t>日，</a:t>
            </a:r>
            <a:r>
              <a:rPr kumimoji="1" lang="en-US" altLang="ja-JP"/>
              <a:t>JWAC</a:t>
            </a:r>
            <a:r>
              <a:rPr kumimoji="1" lang="ja-JP" altLang="en-US"/>
              <a:t>）</a:t>
            </a:r>
          </a:p>
        </p:txBody>
      </p:sp>
      <p:sp>
        <p:nvSpPr>
          <p:cNvPr id="6" name="スライド番号プレースホルダー 5"/>
          <p:cNvSpPr>
            <a:spLocks noGrp="1"/>
          </p:cNvSpPr>
          <p:nvPr>
            <p:ph type="sldNum" sz="quarter" idx="12"/>
          </p:nvPr>
        </p:nvSpPr>
        <p:spPr/>
        <p:txBody>
          <a:bodyPr/>
          <a:lstStyle/>
          <a:p>
            <a:fld id="{B37E87B4-A22B-40F9-8AA7-77DD401120BD}" type="slidenum">
              <a:rPr lang="ja-JP" altLang="en-US" smtClean="0"/>
              <a:pPr/>
              <a:t>31</a:t>
            </a:fld>
            <a:endParaRPr lang="ja-JP" altLang="en-US" dirty="0"/>
          </a:p>
        </p:txBody>
      </p:sp>
    </p:spTree>
    <p:extLst>
      <p:ext uri="{BB962C8B-B14F-4D97-AF65-F5344CB8AC3E}">
        <p14:creationId xmlns:p14="http://schemas.microsoft.com/office/powerpoint/2010/main" val="9707777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cap="none" dirty="0">
                <a:latin typeface="Meiryo UI" panose="020B0604030504040204" pitchFamily="50" charset="-128"/>
                <a:ea typeface="Meiryo UI" panose="020B0604030504040204" pitchFamily="50" charset="-128"/>
              </a:rPr>
              <a:t>ユーザ中心の</a:t>
            </a:r>
            <a:r>
              <a:rPr kumimoji="1" lang="en-US" altLang="ja-JP" cap="none" dirty="0">
                <a:latin typeface="Meiryo UI" panose="020B0604030504040204" pitchFamily="50" charset="-128"/>
                <a:ea typeface="Meiryo UI" panose="020B0604030504040204" pitchFamily="50" charset="-128"/>
              </a:rPr>
              <a:t>We</a:t>
            </a:r>
            <a:r>
              <a:rPr lang="en-US" altLang="ja-JP" cap="none" dirty="0">
                <a:latin typeface="Meiryo UI" panose="020B0604030504040204" pitchFamily="50" charset="-128"/>
                <a:ea typeface="Meiryo UI" panose="020B0604030504040204" pitchFamily="50" charset="-128"/>
              </a:rPr>
              <a:t>b</a:t>
            </a:r>
            <a:r>
              <a:rPr kumimoji="1" lang="ja-JP" altLang="en-US" cap="none" dirty="0">
                <a:latin typeface="Meiryo UI" panose="020B0604030504040204" pitchFamily="50" charset="-128"/>
                <a:ea typeface="Meiryo UI" panose="020B0604030504040204" pitchFamily="50" charset="-128"/>
              </a:rPr>
              <a:t>アクセシビリティをデザインする</a:t>
            </a:r>
          </a:p>
        </p:txBody>
      </p:sp>
      <p:sp>
        <p:nvSpPr>
          <p:cNvPr id="3" name="コンテンツ プレースホルダー 2"/>
          <p:cNvSpPr>
            <a:spLocks noGrp="1"/>
          </p:cNvSpPr>
          <p:nvPr>
            <p:ph sz="quarter" idx="13"/>
          </p:nvPr>
        </p:nvSpPr>
        <p:spPr>
          <a:xfrm>
            <a:off x="1401828" y="2030752"/>
            <a:ext cx="10363826" cy="4119035"/>
          </a:xfrm>
        </p:spPr>
        <p:txBody>
          <a:bodyPr>
            <a:noAutofit/>
          </a:bodyPr>
          <a:lstStyle/>
          <a:p>
            <a:r>
              <a:rPr kumimoji="1" lang="ja-JP" altLang="en-US" sz="2400" cap="none" dirty="0">
                <a:latin typeface="Meiryo UI" panose="020B0604030504040204" pitchFamily="50" charset="-128"/>
                <a:ea typeface="Meiryo UI" panose="020B0604030504040204" pitchFamily="50" charset="-128"/>
              </a:rPr>
              <a:t>ユーザが持つゴールがスタート地点</a:t>
            </a:r>
            <a:endParaRPr kumimoji="1" lang="en-US" altLang="ja-JP" sz="2400" cap="none" dirty="0">
              <a:latin typeface="Meiryo UI" panose="020B0604030504040204" pitchFamily="50" charset="-128"/>
              <a:ea typeface="Meiryo UI" panose="020B0604030504040204" pitchFamily="50" charset="-128"/>
            </a:endParaRPr>
          </a:p>
          <a:p>
            <a:r>
              <a:rPr lang="ja-JP" altLang="en-US" sz="2400" cap="none" dirty="0">
                <a:latin typeface="Meiryo UI" panose="020B0604030504040204" pitchFamily="50" charset="-128"/>
                <a:ea typeface="Meiryo UI" panose="020B0604030504040204" pitchFamily="50" charset="-128"/>
              </a:rPr>
              <a:t>コンテクスト（利用の状況）も影響する</a:t>
            </a:r>
            <a:endParaRPr lang="en-US" altLang="ja-JP" sz="2400" cap="none" dirty="0">
              <a:latin typeface="Meiryo UI" panose="020B0604030504040204" pitchFamily="50" charset="-128"/>
              <a:ea typeface="Meiryo UI" panose="020B0604030504040204" pitchFamily="50" charset="-128"/>
            </a:endParaRPr>
          </a:p>
          <a:p>
            <a:r>
              <a:rPr kumimoji="1" lang="ja-JP" altLang="en-US" sz="2400" cap="none" dirty="0">
                <a:latin typeface="Meiryo UI" panose="020B0604030504040204" pitchFamily="50" charset="-128"/>
                <a:ea typeface="Meiryo UI" panose="020B0604030504040204" pitchFamily="50" charset="-128"/>
              </a:rPr>
              <a:t>ユーザは製作者とコミュニケーションできない．コンテンツがもたらす概念モデルを利用．</a:t>
            </a:r>
            <a:endParaRPr kumimoji="1" lang="en-US" altLang="ja-JP" sz="2400" cap="none" dirty="0">
              <a:latin typeface="Meiryo UI" panose="020B0604030504040204" pitchFamily="50" charset="-128"/>
              <a:ea typeface="Meiryo UI" panose="020B0604030504040204" pitchFamily="50" charset="-128"/>
            </a:endParaRPr>
          </a:p>
          <a:p>
            <a:endParaRPr lang="en-US" altLang="ja-JP" sz="1000" cap="none" dirty="0">
              <a:latin typeface="Meiryo UI" panose="020B0604030504040204" pitchFamily="50" charset="-128"/>
              <a:ea typeface="Meiryo UI" panose="020B0604030504040204" pitchFamily="50" charset="-128"/>
            </a:endParaRPr>
          </a:p>
          <a:p>
            <a:r>
              <a:rPr kumimoji="1" lang="ja-JP" altLang="en-US" sz="2400" cap="none" dirty="0">
                <a:latin typeface="Meiryo UI" panose="020B0604030504040204" pitchFamily="50" charset="-128"/>
                <a:ea typeface="Meiryo UI" panose="020B0604030504040204" pitchFamily="50" charset="-128"/>
              </a:rPr>
              <a:t>コンテンツの達成方法（</a:t>
            </a:r>
            <a:r>
              <a:rPr kumimoji="1" lang="en-US" altLang="ja-JP" sz="2400" cap="none" dirty="0">
                <a:latin typeface="Meiryo UI" panose="020B0604030504040204" pitchFamily="50" charset="-128"/>
                <a:ea typeface="Meiryo UI" panose="020B0604030504040204" pitchFamily="50" charset="-128"/>
              </a:rPr>
              <a:t>Techniques</a:t>
            </a:r>
            <a:r>
              <a:rPr kumimoji="1" lang="ja-JP" altLang="en-US" sz="2400" cap="none" dirty="0">
                <a:latin typeface="Meiryo UI" panose="020B0604030504040204" pitchFamily="50" charset="-128"/>
                <a:ea typeface="Meiryo UI" panose="020B0604030504040204" pitchFamily="50" charset="-128"/>
              </a:rPr>
              <a:t>）が大事なのではない．</a:t>
            </a:r>
            <a:endParaRPr kumimoji="1" lang="en-US" altLang="ja-JP" sz="2400" cap="none" dirty="0">
              <a:latin typeface="Meiryo UI" panose="020B0604030504040204" pitchFamily="50" charset="-128"/>
              <a:ea typeface="Meiryo UI" panose="020B0604030504040204" pitchFamily="50" charset="-128"/>
            </a:endParaRPr>
          </a:p>
          <a:p>
            <a:r>
              <a:rPr lang="ja-JP" altLang="en-US" sz="2400" cap="none" dirty="0">
                <a:latin typeface="Meiryo UI" panose="020B0604030504040204" pitchFamily="50" charset="-128"/>
                <a:ea typeface="Meiryo UI" panose="020B0604030504040204" pitchFamily="50" charset="-128"/>
              </a:rPr>
              <a:t>達成方法→ガイドライン→ガイドライン策定者の経験→ユーザの世界</a:t>
            </a:r>
            <a:endParaRPr lang="en-US" altLang="ja-JP" sz="2400" cap="none" dirty="0">
              <a:latin typeface="Meiryo UI" panose="020B0604030504040204" pitchFamily="50" charset="-128"/>
              <a:ea typeface="Meiryo UI" panose="020B0604030504040204" pitchFamily="50" charset="-128"/>
            </a:endParaRPr>
          </a:p>
          <a:p>
            <a:endParaRPr kumimoji="1" lang="en-US" altLang="ja-JP" sz="1100" cap="none" dirty="0">
              <a:latin typeface="Meiryo UI" panose="020B0604030504040204" pitchFamily="50" charset="-128"/>
              <a:ea typeface="Meiryo UI" panose="020B0604030504040204" pitchFamily="50" charset="-128"/>
            </a:endParaRPr>
          </a:p>
          <a:p>
            <a:r>
              <a:rPr lang="ja-JP" altLang="en-US" sz="2400" cap="none" dirty="0">
                <a:solidFill>
                  <a:srgbClr val="FF0000"/>
                </a:solidFill>
                <a:latin typeface="Meiryo UI" panose="020B0604030504040204" pitchFamily="50" charset="-128"/>
                <a:ea typeface="Meiryo UI" panose="020B0604030504040204" pitchFamily="50" charset="-128"/>
              </a:rPr>
              <a:t>ユーザの視点を取り戻そう．</a:t>
            </a:r>
            <a:endParaRPr kumimoji="1" lang="ja-JP" altLang="en-US" sz="2400" cap="none" dirty="0">
              <a:solidFill>
                <a:srgbClr val="FF0000"/>
              </a:solidFill>
              <a:latin typeface="Meiryo UI" panose="020B0604030504040204" pitchFamily="50" charset="-128"/>
              <a:ea typeface="Meiryo UI" panose="020B0604030504040204" pitchFamily="50" charset="-128"/>
            </a:endParaRPr>
          </a:p>
        </p:txBody>
      </p:sp>
      <mc:AlternateContent xmlns:mc="http://schemas.openxmlformats.org/markup-compatibility/2006" xmlns:p14="http://schemas.microsoft.com/office/powerpoint/2010/main">
        <mc:Choice Requires="p14">
          <p:contentPart p14:bwMode="auto" r:id="rId2">
            <p14:nvContentPartPr>
              <p14:cNvPr id="60" name="インク 59"/>
              <p14:cNvContentPartPr/>
              <p14:nvPr/>
            </p14:nvContentPartPr>
            <p14:xfrm>
              <a:off x="9672533" y="2195482"/>
              <a:ext cx="871920" cy="1839240"/>
            </p14:xfrm>
          </p:contentPart>
        </mc:Choice>
        <mc:Fallback xmlns="">
          <p:pic>
            <p:nvPicPr>
              <p:cNvPr id="60" name="インク 59"/>
              <p:cNvPicPr/>
              <p:nvPr/>
            </p:nvPicPr>
            <p:blipFill>
              <a:blip r:embed="rId4"/>
              <a:stretch>
                <a:fillRect/>
              </a:stretch>
            </p:blipFill>
            <p:spPr>
              <a:xfrm>
                <a:off x="9670373" y="2192602"/>
                <a:ext cx="878760" cy="1844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7" name="インク 146"/>
              <p14:cNvContentPartPr/>
              <p14:nvPr/>
            </p14:nvContentPartPr>
            <p14:xfrm>
              <a:off x="10024973" y="3733762"/>
              <a:ext cx="180" cy="4860"/>
            </p14:xfrm>
          </p:contentPart>
        </mc:Choice>
        <mc:Fallback xmlns="">
          <p:pic>
            <p:nvPicPr>
              <p:cNvPr id="147" name="インク 146"/>
              <p:cNvPicPr/>
              <p:nvPr/>
            </p:nvPicPr>
            <p:blipFill>
              <a:blip r:embed="rId30"/>
              <a:stretch>
                <a:fillRect/>
              </a:stretch>
            </p:blipFill>
            <p:spPr>
              <a:xfrm>
                <a:off x="10024073" y="3732894"/>
                <a:ext cx="1980" cy="6596"/>
              </a:xfrm>
              <a:prstGeom prst="rect">
                <a:avLst/>
              </a:prstGeom>
            </p:spPr>
          </p:pic>
        </mc:Fallback>
      </mc:AlternateContent>
      <p:sp>
        <p:nvSpPr>
          <p:cNvPr id="4" name="左中かっこ 3"/>
          <p:cNvSpPr/>
          <p:nvPr/>
        </p:nvSpPr>
        <p:spPr>
          <a:xfrm>
            <a:off x="913775" y="2030752"/>
            <a:ext cx="296460" cy="1617883"/>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左中かっこ 7"/>
          <p:cNvSpPr/>
          <p:nvPr/>
        </p:nvSpPr>
        <p:spPr>
          <a:xfrm>
            <a:off x="894178" y="4034723"/>
            <a:ext cx="316057" cy="1026148"/>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 name="フッター プレースホルダー 4"/>
          <p:cNvSpPr>
            <a:spLocks noGrp="1"/>
          </p:cNvSpPr>
          <p:nvPr>
            <p:ph type="ftr" sz="quarter" idx="11"/>
          </p:nvPr>
        </p:nvSpPr>
        <p:spPr>
          <a:xfrm>
            <a:off x="894178" y="6241084"/>
            <a:ext cx="6672887" cy="365125"/>
          </a:xfrm>
        </p:spPr>
        <p:txBody>
          <a:bodyPr/>
          <a:lstStyle/>
          <a:p>
            <a:r>
              <a:rPr kumimoji="1" lang="ja-JP" altLang="en-US" dirty="0"/>
              <a:t>渡辺隆行「ユーザ中心の</a:t>
            </a:r>
            <a:r>
              <a:rPr kumimoji="1" lang="en-US" altLang="ja-JP" dirty="0"/>
              <a:t>Web</a:t>
            </a:r>
            <a:r>
              <a:rPr kumimoji="1" lang="ja-JP" altLang="en-US" dirty="0"/>
              <a:t>アクセシビリティをデザインする」（</a:t>
            </a:r>
            <a:r>
              <a:rPr kumimoji="1" lang="en-US" altLang="ja-JP" dirty="0"/>
              <a:t>2017</a:t>
            </a:r>
            <a:r>
              <a:rPr kumimoji="1" lang="ja-JP" altLang="en-US" dirty="0"/>
              <a:t>年</a:t>
            </a:r>
            <a:r>
              <a:rPr kumimoji="1" lang="en-US" altLang="ja-JP" dirty="0"/>
              <a:t>5</a:t>
            </a:r>
            <a:r>
              <a:rPr kumimoji="1" lang="ja-JP" altLang="en-US" dirty="0"/>
              <a:t>月</a:t>
            </a:r>
            <a:r>
              <a:rPr kumimoji="1" lang="en-US" altLang="ja-JP" dirty="0"/>
              <a:t>26</a:t>
            </a:r>
            <a:r>
              <a:rPr kumimoji="1" lang="ja-JP" altLang="en-US" dirty="0"/>
              <a:t>日，</a:t>
            </a:r>
            <a:r>
              <a:rPr kumimoji="1" lang="en-US" altLang="ja-JP" dirty="0"/>
              <a:t>JWAC</a:t>
            </a:r>
            <a:r>
              <a:rPr kumimoji="1" lang="ja-JP" altLang="en-US" dirty="0"/>
              <a:t>）</a:t>
            </a:r>
          </a:p>
        </p:txBody>
      </p:sp>
      <p:sp>
        <p:nvSpPr>
          <p:cNvPr id="7" name="スライド番号プレースホルダー 6"/>
          <p:cNvSpPr>
            <a:spLocks noGrp="1"/>
          </p:cNvSpPr>
          <p:nvPr>
            <p:ph type="sldNum" sz="quarter" idx="12"/>
          </p:nvPr>
        </p:nvSpPr>
        <p:spPr/>
        <p:txBody>
          <a:bodyPr/>
          <a:lstStyle/>
          <a:p>
            <a:fld id="{B37E87B4-A22B-40F9-8AA7-77DD401120BD}" type="slidenum">
              <a:rPr lang="ja-JP" altLang="en-US" smtClean="0"/>
              <a:pPr/>
              <a:t>32</a:t>
            </a:fld>
            <a:endParaRPr lang="ja-JP" altLang="en-US" dirty="0"/>
          </a:p>
        </p:txBody>
      </p:sp>
    </p:spTree>
    <p:extLst>
      <p:ext uri="{BB962C8B-B14F-4D97-AF65-F5344CB8AC3E}">
        <p14:creationId xmlns:p14="http://schemas.microsoft.com/office/powerpoint/2010/main" val="14167662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Meiryo UI" panose="020B0604030504040204" pitchFamily="50" charset="-128"/>
                <a:ea typeface="Meiryo UI" panose="020B0604030504040204" pitchFamily="50" charset="-128"/>
              </a:rPr>
              <a:t>ガイドライン（</a:t>
            </a:r>
            <a:r>
              <a:rPr lang="en-US" altLang="ja-JP" dirty="0">
                <a:latin typeface="Meiryo UI" panose="020B0604030504040204" pitchFamily="50" charset="-128"/>
                <a:ea typeface="Meiryo UI" panose="020B0604030504040204" pitchFamily="50" charset="-128"/>
              </a:rPr>
              <a:t>WCAG</a:t>
            </a:r>
            <a:r>
              <a:rPr lang="ja-JP" altLang="en-US" dirty="0">
                <a:latin typeface="Meiryo UI" panose="020B0604030504040204" pitchFamily="50" charset="-128"/>
                <a:ea typeface="Meiryo UI" panose="020B0604030504040204" pitchFamily="50" charset="-128"/>
              </a:rPr>
              <a:t>など）開発とユーザの関係</a:t>
            </a:r>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sz="quarter" idx="13"/>
          </p:nvPr>
        </p:nvSpPr>
        <p:spPr/>
        <p:txBody>
          <a:bodyPr>
            <a:normAutofit lnSpcReduction="10000"/>
          </a:bodyPr>
          <a:lstStyle/>
          <a:p>
            <a:r>
              <a:rPr kumimoji="1" lang="ja-JP" altLang="en-US" sz="2800" dirty="0">
                <a:latin typeface="Meiryo UI" panose="020B0604030504040204" pitchFamily="50" charset="-128"/>
                <a:ea typeface="Meiryo UI" panose="020B0604030504040204" pitchFamily="50" charset="-128"/>
              </a:rPr>
              <a:t>専門家や当事者が参加</a:t>
            </a:r>
            <a:endParaRPr kumimoji="1" lang="en-US" altLang="ja-JP" sz="2800" dirty="0">
              <a:latin typeface="Meiryo UI" panose="020B0604030504040204" pitchFamily="50" charset="-128"/>
              <a:ea typeface="Meiryo UI" panose="020B0604030504040204" pitchFamily="50" charset="-128"/>
            </a:endParaRPr>
          </a:p>
          <a:p>
            <a:r>
              <a:rPr lang="ja-JP" altLang="en-US" sz="2800" dirty="0">
                <a:latin typeface="Meiryo UI" panose="020B0604030504040204" pitchFamily="50" charset="-128"/>
                <a:ea typeface="Meiryo UI" panose="020B0604030504040204" pitchFamily="50" charset="-128"/>
              </a:rPr>
              <a:t>基本的に話し合い．文献調査も併用</a:t>
            </a:r>
            <a:endParaRPr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多様なユーザの多様なコンテキストで生じる問題を収集</a:t>
            </a:r>
            <a:endParaRPr kumimoji="1" lang="en-US" altLang="ja-JP" sz="2800" dirty="0">
              <a:latin typeface="Meiryo UI" panose="020B0604030504040204" pitchFamily="50" charset="-128"/>
              <a:ea typeface="Meiryo UI" panose="020B0604030504040204" pitchFamily="50" charset="-128"/>
            </a:endParaRPr>
          </a:p>
          <a:p>
            <a:r>
              <a:rPr lang="ja-JP" altLang="en-US" sz="2800" dirty="0">
                <a:latin typeface="Meiryo UI" panose="020B0604030504040204" pitchFamily="50" charset="-128"/>
                <a:ea typeface="Meiryo UI" panose="020B0604030504040204" pitchFamily="50" charset="-128"/>
              </a:rPr>
              <a:t>それらの問題の重要性や分類を議論</a:t>
            </a:r>
            <a:endParaRPr lang="en-US" altLang="ja-JP" sz="2800" dirty="0">
              <a:latin typeface="Meiryo UI" panose="020B0604030504040204" pitchFamily="50" charset="-128"/>
              <a:ea typeface="Meiryo UI" panose="020B0604030504040204" pitchFamily="50" charset="-128"/>
            </a:endParaRPr>
          </a:p>
          <a:p>
            <a:r>
              <a:rPr lang="ja-JP" altLang="en-US" sz="2800" dirty="0">
                <a:latin typeface="Meiryo UI" panose="020B0604030504040204" pitchFamily="50" charset="-128"/>
                <a:ea typeface="Meiryo UI" panose="020B0604030504040204" pitchFamily="50" charset="-128"/>
              </a:rPr>
              <a:t>特定のユーザやコンテキストに依存しないように一般</a:t>
            </a:r>
            <a:r>
              <a:rPr kumimoji="1" lang="ja-JP" altLang="en-US" sz="2800" dirty="0">
                <a:latin typeface="Meiryo UI" panose="020B0604030504040204" pitchFamily="50" charset="-128"/>
                <a:ea typeface="Meiryo UI" panose="020B0604030504040204" pitchFamily="50" charset="-128"/>
              </a:rPr>
              <a:t>化してガイドラインに取り込む</a:t>
            </a:r>
            <a:endParaRPr kumimoji="1" lang="en-US" altLang="ja-JP" sz="2800" dirty="0">
              <a:latin typeface="Meiryo UI" panose="020B0604030504040204" pitchFamily="50" charset="-128"/>
              <a:ea typeface="Meiryo UI" panose="020B0604030504040204" pitchFamily="50" charset="-128"/>
            </a:endParaRPr>
          </a:p>
          <a:p>
            <a:endParaRPr kumimoji="1" lang="ja-JP" altLang="en-US" dirty="0"/>
          </a:p>
        </p:txBody>
      </p:sp>
      <p:sp>
        <p:nvSpPr>
          <p:cNvPr id="5" name="フッター プレースホルダー 4"/>
          <p:cNvSpPr>
            <a:spLocks noGrp="1"/>
          </p:cNvSpPr>
          <p:nvPr>
            <p:ph type="ftr" sz="quarter" idx="11"/>
          </p:nvPr>
        </p:nvSpPr>
        <p:spPr>
          <a:xfrm>
            <a:off x="822902" y="6235404"/>
            <a:ext cx="6672887" cy="365125"/>
          </a:xfrm>
        </p:spPr>
        <p:txBody>
          <a:bodyPr/>
          <a:lstStyle/>
          <a:p>
            <a:r>
              <a:rPr kumimoji="1" lang="ja-JP" altLang="en-US" dirty="0"/>
              <a:t>渡辺隆行「ユーザ中心の</a:t>
            </a:r>
            <a:r>
              <a:rPr kumimoji="1" lang="en-US" altLang="ja-JP" dirty="0"/>
              <a:t>Web</a:t>
            </a:r>
            <a:r>
              <a:rPr kumimoji="1" lang="ja-JP" altLang="en-US" dirty="0"/>
              <a:t>アクセシビリティをデザインする」（</a:t>
            </a:r>
            <a:r>
              <a:rPr kumimoji="1" lang="en-US" altLang="ja-JP" dirty="0"/>
              <a:t>2017</a:t>
            </a:r>
            <a:r>
              <a:rPr kumimoji="1" lang="ja-JP" altLang="en-US" dirty="0"/>
              <a:t>年</a:t>
            </a:r>
            <a:r>
              <a:rPr kumimoji="1" lang="en-US" altLang="ja-JP" dirty="0"/>
              <a:t>5</a:t>
            </a:r>
            <a:r>
              <a:rPr kumimoji="1" lang="ja-JP" altLang="en-US" dirty="0"/>
              <a:t>月</a:t>
            </a:r>
            <a:r>
              <a:rPr kumimoji="1" lang="en-US" altLang="ja-JP" dirty="0"/>
              <a:t>26</a:t>
            </a:r>
            <a:r>
              <a:rPr kumimoji="1" lang="ja-JP" altLang="en-US" dirty="0"/>
              <a:t>日，</a:t>
            </a:r>
            <a:r>
              <a:rPr kumimoji="1" lang="en-US" altLang="ja-JP" dirty="0"/>
              <a:t>JWAC</a:t>
            </a:r>
            <a:r>
              <a:rPr kumimoji="1" lang="ja-JP" altLang="en-US" dirty="0"/>
              <a:t>）</a:t>
            </a:r>
          </a:p>
        </p:txBody>
      </p:sp>
      <p:sp>
        <p:nvSpPr>
          <p:cNvPr id="6" name="スライド番号プレースホルダー 5"/>
          <p:cNvSpPr>
            <a:spLocks noGrp="1"/>
          </p:cNvSpPr>
          <p:nvPr>
            <p:ph type="sldNum" sz="quarter" idx="12"/>
          </p:nvPr>
        </p:nvSpPr>
        <p:spPr/>
        <p:txBody>
          <a:bodyPr/>
          <a:lstStyle/>
          <a:p>
            <a:fld id="{B37E87B4-A22B-40F9-8AA7-77DD401120BD}" type="slidenum">
              <a:rPr lang="ja-JP" altLang="en-US" smtClean="0"/>
              <a:pPr/>
              <a:t>33</a:t>
            </a:fld>
            <a:endParaRPr lang="ja-JP" altLang="en-US" dirty="0"/>
          </a:p>
        </p:txBody>
      </p:sp>
    </p:spTree>
    <p:extLst>
      <p:ext uri="{BB962C8B-B14F-4D97-AF65-F5344CB8AC3E}">
        <p14:creationId xmlns:p14="http://schemas.microsoft.com/office/powerpoint/2010/main" val="36839745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13775" y="618518"/>
            <a:ext cx="10364451" cy="1039897"/>
          </a:xfrm>
        </p:spPr>
        <p:txBody>
          <a:bodyPr/>
          <a:lstStyle/>
          <a:p>
            <a:r>
              <a:rPr kumimoji="1" lang="ja-JP" altLang="en-US" dirty="0">
                <a:latin typeface="Meiryo UI" panose="020B0604030504040204" pitchFamily="50" charset="-128"/>
                <a:ea typeface="Meiryo UI" panose="020B0604030504040204" pitchFamily="50" charset="-128"/>
              </a:rPr>
              <a:t>アクセシビリティ評価の手法</a:t>
            </a:r>
          </a:p>
        </p:txBody>
      </p:sp>
      <p:sp>
        <p:nvSpPr>
          <p:cNvPr id="3" name="コンテンツ プレースホルダー 2"/>
          <p:cNvSpPr>
            <a:spLocks noGrp="1"/>
          </p:cNvSpPr>
          <p:nvPr>
            <p:ph sz="quarter" idx="13"/>
          </p:nvPr>
        </p:nvSpPr>
        <p:spPr>
          <a:xfrm>
            <a:off x="1305276" y="1658415"/>
            <a:ext cx="10363826" cy="3786626"/>
          </a:xfrm>
        </p:spPr>
        <p:txBody>
          <a:bodyPr>
            <a:noAutofit/>
          </a:bodyPr>
          <a:lstStyle/>
          <a:p>
            <a:r>
              <a:rPr kumimoji="1" lang="ja-JP" altLang="en-US" sz="2400" cap="none" dirty="0">
                <a:latin typeface="Meiryo UI" panose="020B0604030504040204" pitchFamily="50" charset="-128"/>
                <a:ea typeface="Meiryo UI" panose="020B0604030504040204" pitchFamily="50" charset="-128"/>
              </a:rPr>
              <a:t>専門家による評価（インスペクション法）</a:t>
            </a:r>
            <a:endParaRPr kumimoji="1" lang="en-US" altLang="ja-JP" sz="2400" cap="none" dirty="0">
              <a:latin typeface="Meiryo UI" panose="020B0604030504040204" pitchFamily="50" charset="-128"/>
              <a:ea typeface="Meiryo UI" panose="020B0604030504040204" pitchFamily="50" charset="-128"/>
            </a:endParaRPr>
          </a:p>
          <a:p>
            <a:pPr lvl="1"/>
            <a:r>
              <a:rPr lang="ja-JP" altLang="en-US" sz="2200" cap="none" dirty="0">
                <a:latin typeface="Meiryo UI" panose="020B0604030504040204" pitchFamily="50" charset="-128"/>
                <a:ea typeface="Meiryo UI" panose="020B0604030504040204" pitchFamily="50" charset="-128"/>
              </a:rPr>
              <a:t>ヒューリスティック評価（</a:t>
            </a:r>
            <a:r>
              <a:rPr lang="en-US" altLang="ja-JP" sz="2200" cap="none" dirty="0">
                <a:latin typeface="Meiryo UI" panose="020B0604030504040204" pitchFamily="50" charset="-128"/>
                <a:ea typeface="Meiryo UI" panose="020B0604030504040204" pitchFamily="50" charset="-128"/>
              </a:rPr>
              <a:t>Expert</a:t>
            </a:r>
            <a:r>
              <a:rPr lang="ja-JP" altLang="en-US" sz="2200" cap="none" dirty="0">
                <a:latin typeface="Meiryo UI" panose="020B0604030504040204" pitchFamily="50" charset="-128"/>
                <a:ea typeface="Meiryo UI" panose="020B0604030504040204" pitchFamily="50" charset="-128"/>
              </a:rPr>
              <a:t> </a:t>
            </a:r>
            <a:r>
              <a:rPr lang="en-US" altLang="ja-JP" sz="2200" cap="none" dirty="0">
                <a:latin typeface="Meiryo UI" panose="020B0604030504040204" pitchFamily="50" charset="-128"/>
                <a:ea typeface="Meiryo UI" panose="020B0604030504040204" pitchFamily="50" charset="-128"/>
              </a:rPr>
              <a:t>Review</a:t>
            </a:r>
            <a:r>
              <a:rPr lang="ja-JP" altLang="en-US" sz="2200" cap="none" dirty="0">
                <a:latin typeface="Meiryo UI" panose="020B0604030504040204" pitchFamily="50" charset="-128"/>
                <a:ea typeface="Meiryo UI" panose="020B0604030504040204" pitchFamily="50" charset="-128"/>
              </a:rPr>
              <a:t>）：評価者の経験や</a:t>
            </a:r>
            <a:r>
              <a:rPr lang="ja-JP" altLang="en-US" sz="2200" cap="none" dirty="0">
                <a:solidFill>
                  <a:srgbClr val="FF0000"/>
                </a:solidFill>
                <a:latin typeface="Meiryo UI" panose="020B0604030504040204" pitchFamily="50" charset="-128"/>
                <a:ea typeface="Meiryo UI" panose="020B0604030504040204" pitchFamily="50" charset="-128"/>
              </a:rPr>
              <a:t>ガイドライン</a:t>
            </a:r>
            <a:r>
              <a:rPr lang="ja-JP" altLang="en-US" sz="2200" cap="none" dirty="0">
                <a:latin typeface="Meiryo UI" panose="020B0604030504040204" pitchFamily="50" charset="-128"/>
                <a:ea typeface="Meiryo UI" panose="020B0604030504040204" pitchFamily="50" charset="-128"/>
              </a:rPr>
              <a:t>に基づいて評価</a:t>
            </a:r>
            <a:endParaRPr lang="en-US" altLang="ja-JP" sz="2200" cap="none" dirty="0">
              <a:latin typeface="Meiryo UI" panose="020B0604030504040204" pitchFamily="50" charset="-128"/>
              <a:ea typeface="Meiryo UI" panose="020B0604030504040204" pitchFamily="50" charset="-128"/>
            </a:endParaRPr>
          </a:p>
          <a:p>
            <a:pPr lvl="1"/>
            <a:r>
              <a:rPr kumimoji="1" lang="ja-JP" altLang="en-US" sz="2200" cap="none" dirty="0">
                <a:latin typeface="Meiryo UI" panose="020B0604030504040204" pitchFamily="50" charset="-128"/>
                <a:ea typeface="Meiryo UI" panose="020B0604030504040204" pitchFamily="50" charset="-128"/>
              </a:rPr>
              <a:t>認知的ウォークスルー：ユーザの情報処理（認知）過程に沿って利用行動をトレース</a:t>
            </a:r>
            <a:endParaRPr kumimoji="1" lang="en-US" altLang="ja-JP" sz="2200" cap="none" dirty="0">
              <a:latin typeface="Meiryo UI" panose="020B0604030504040204" pitchFamily="50" charset="-128"/>
              <a:ea typeface="Meiryo UI" panose="020B0604030504040204" pitchFamily="50" charset="-128"/>
            </a:endParaRPr>
          </a:p>
          <a:p>
            <a:pPr lvl="1"/>
            <a:r>
              <a:rPr lang="ja-JP" altLang="en-US" sz="2200" cap="none" dirty="0">
                <a:latin typeface="Meiryo UI" panose="020B0604030504040204" pitchFamily="50" charset="-128"/>
                <a:ea typeface="Meiryo UI" panose="020B0604030504040204" pitchFamily="50" charset="-128"/>
              </a:rPr>
              <a:t>チェックリスト：用意されたチェックリストを使用</a:t>
            </a:r>
            <a:endParaRPr lang="en-US" altLang="ja-JP" sz="2200" cap="none" dirty="0">
              <a:latin typeface="Meiryo UI" panose="020B0604030504040204" pitchFamily="50" charset="-128"/>
              <a:ea typeface="Meiryo UI" panose="020B0604030504040204" pitchFamily="50" charset="-128"/>
            </a:endParaRPr>
          </a:p>
          <a:p>
            <a:pPr lvl="1"/>
            <a:r>
              <a:rPr kumimoji="1" lang="ja-JP" altLang="en-US" sz="2200" cap="none" dirty="0">
                <a:solidFill>
                  <a:srgbClr val="FF0000"/>
                </a:solidFill>
                <a:latin typeface="Meiryo UI" panose="020B0604030504040204" pitchFamily="50" charset="-128"/>
                <a:ea typeface="Meiryo UI" panose="020B0604030504040204" pitchFamily="50" charset="-128"/>
              </a:rPr>
              <a:t>ガイドライン</a:t>
            </a:r>
            <a:r>
              <a:rPr kumimoji="1" lang="ja-JP" altLang="en-US" sz="2200" cap="none" dirty="0">
                <a:latin typeface="Meiryo UI" panose="020B0604030504040204" pitchFamily="50" charset="-128"/>
                <a:ea typeface="Meiryo UI" panose="020B0604030504040204" pitchFamily="50" charset="-128"/>
              </a:rPr>
              <a:t>：ガイドラインに示されたポイントごとに満たしているかどうか評価</a:t>
            </a:r>
            <a:endParaRPr kumimoji="1" lang="en-US" altLang="ja-JP" sz="2400" cap="none" dirty="0">
              <a:latin typeface="Meiryo UI" panose="020B0604030504040204" pitchFamily="50" charset="-128"/>
              <a:ea typeface="Meiryo UI" panose="020B0604030504040204" pitchFamily="50" charset="-128"/>
            </a:endParaRPr>
          </a:p>
          <a:p>
            <a:r>
              <a:rPr lang="ja-JP" altLang="en-US" sz="2400" cap="none" dirty="0">
                <a:solidFill>
                  <a:srgbClr val="FF0000"/>
                </a:solidFill>
                <a:latin typeface="Meiryo UI" panose="020B0604030504040204" pitchFamily="50" charset="-128"/>
                <a:ea typeface="Meiryo UI" panose="020B0604030504040204" pitchFamily="50" charset="-128"/>
              </a:rPr>
              <a:t>ユーザによる評価</a:t>
            </a:r>
            <a:endParaRPr lang="en-US" altLang="ja-JP" sz="2400" cap="none" dirty="0">
              <a:solidFill>
                <a:srgbClr val="FF0000"/>
              </a:solidFill>
              <a:latin typeface="Meiryo UI" panose="020B0604030504040204" pitchFamily="50" charset="-128"/>
              <a:ea typeface="Meiryo UI" panose="020B0604030504040204" pitchFamily="50" charset="-128"/>
            </a:endParaRPr>
          </a:p>
          <a:p>
            <a:pPr lvl="1"/>
            <a:r>
              <a:rPr kumimoji="1" lang="ja-JP" altLang="en-US" sz="2200" cap="none" dirty="0">
                <a:latin typeface="Meiryo UI" panose="020B0604030504040204" pitchFamily="50" charset="-128"/>
                <a:ea typeface="Meiryo UI" panose="020B0604030504040204" pitchFamily="50" charset="-128"/>
              </a:rPr>
              <a:t>ユーザテスト</a:t>
            </a:r>
            <a:endParaRPr kumimoji="1" lang="en-US" altLang="ja-JP" sz="2200" cap="none" dirty="0">
              <a:latin typeface="Meiryo UI" panose="020B0604030504040204" pitchFamily="50" charset="-128"/>
              <a:ea typeface="Meiryo UI" panose="020B0604030504040204" pitchFamily="50" charset="-128"/>
            </a:endParaRPr>
          </a:p>
          <a:p>
            <a:pPr lvl="1"/>
            <a:r>
              <a:rPr lang="ja-JP" altLang="en-US" sz="2200" cap="none" dirty="0">
                <a:latin typeface="Meiryo UI" panose="020B0604030504040204" pitchFamily="50" charset="-128"/>
                <a:ea typeface="Meiryo UI" panose="020B0604030504040204" pitchFamily="50" charset="-128"/>
              </a:rPr>
              <a:t>インタビュー，質問紙，</a:t>
            </a:r>
            <a:r>
              <a:rPr kumimoji="1" lang="ja-JP" altLang="en-US" sz="2200" cap="none" dirty="0">
                <a:latin typeface="Meiryo UI" panose="020B0604030504040204" pitchFamily="50" charset="-128"/>
                <a:ea typeface="Meiryo UI" panose="020B0604030504040204" pitchFamily="50" charset="-128"/>
              </a:rPr>
              <a:t>ロギング</a:t>
            </a:r>
          </a:p>
        </p:txBody>
      </p:sp>
      <mc:AlternateContent xmlns:mc="http://schemas.openxmlformats.org/markup-compatibility/2006" xmlns:p14="http://schemas.microsoft.com/office/powerpoint/2010/main">
        <mc:Choice Requires="p14">
          <p:contentPart p14:bwMode="auto" r:id="rId2">
            <p14:nvContentPartPr>
              <p14:cNvPr id="60" name="インク 59"/>
              <p14:cNvContentPartPr/>
              <p14:nvPr/>
            </p14:nvContentPartPr>
            <p14:xfrm>
              <a:off x="9672533" y="2195482"/>
              <a:ext cx="871920" cy="1839240"/>
            </p14:xfrm>
          </p:contentPart>
        </mc:Choice>
        <mc:Fallback xmlns="">
          <p:pic>
            <p:nvPicPr>
              <p:cNvPr id="60" name="インク 59"/>
              <p:cNvPicPr/>
              <p:nvPr/>
            </p:nvPicPr>
            <p:blipFill>
              <a:blip r:embed="rId4"/>
              <a:stretch>
                <a:fillRect/>
              </a:stretch>
            </p:blipFill>
            <p:spPr>
              <a:xfrm>
                <a:off x="9670373" y="2192602"/>
                <a:ext cx="878760" cy="1844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7" name="インク 146"/>
              <p14:cNvContentPartPr/>
              <p14:nvPr/>
            </p14:nvContentPartPr>
            <p14:xfrm>
              <a:off x="10024973" y="3733762"/>
              <a:ext cx="180" cy="4860"/>
            </p14:xfrm>
          </p:contentPart>
        </mc:Choice>
        <mc:Fallback xmlns="">
          <p:pic>
            <p:nvPicPr>
              <p:cNvPr id="147" name="インク 146"/>
              <p:cNvPicPr/>
              <p:nvPr/>
            </p:nvPicPr>
            <p:blipFill>
              <a:blip r:embed="rId30"/>
              <a:stretch>
                <a:fillRect/>
              </a:stretch>
            </p:blipFill>
            <p:spPr>
              <a:xfrm>
                <a:off x="10024073" y="3732894"/>
                <a:ext cx="1980" cy="6596"/>
              </a:xfrm>
              <a:prstGeom prst="rect">
                <a:avLst/>
              </a:prstGeom>
            </p:spPr>
          </p:pic>
        </mc:Fallback>
      </mc:AlternateContent>
      <p:sp>
        <p:nvSpPr>
          <p:cNvPr id="4" name="フッター プレースホルダー 3"/>
          <p:cNvSpPr>
            <a:spLocks noGrp="1"/>
          </p:cNvSpPr>
          <p:nvPr>
            <p:ph type="ftr" sz="quarter" idx="11"/>
          </p:nvPr>
        </p:nvSpPr>
        <p:spPr>
          <a:xfrm>
            <a:off x="987607" y="6195647"/>
            <a:ext cx="6672887" cy="365125"/>
          </a:xfrm>
        </p:spPr>
        <p:txBody>
          <a:bodyPr/>
          <a:lstStyle/>
          <a:p>
            <a:r>
              <a:rPr kumimoji="1" lang="ja-JP" altLang="en-US" dirty="0"/>
              <a:t>渡辺隆行「ユーザ中心の</a:t>
            </a:r>
            <a:r>
              <a:rPr kumimoji="1" lang="en-US" altLang="ja-JP" dirty="0"/>
              <a:t>Web</a:t>
            </a:r>
            <a:r>
              <a:rPr kumimoji="1" lang="ja-JP" altLang="en-US" dirty="0"/>
              <a:t>アクセシビリティをデザインする」（</a:t>
            </a:r>
            <a:r>
              <a:rPr kumimoji="1" lang="en-US" altLang="ja-JP" dirty="0"/>
              <a:t>2017</a:t>
            </a:r>
            <a:r>
              <a:rPr kumimoji="1" lang="ja-JP" altLang="en-US" dirty="0"/>
              <a:t>年</a:t>
            </a:r>
            <a:r>
              <a:rPr kumimoji="1" lang="en-US" altLang="ja-JP" dirty="0"/>
              <a:t>5</a:t>
            </a:r>
            <a:r>
              <a:rPr kumimoji="1" lang="ja-JP" altLang="en-US" dirty="0"/>
              <a:t>月</a:t>
            </a:r>
            <a:r>
              <a:rPr kumimoji="1" lang="en-US" altLang="ja-JP" dirty="0"/>
              <a:t>26</a:t>
            </a:r>
            <a:r>
              <a:rPr kumimoji="1" lang="ja-JP" altLang="en-US" dirty="0"/>
              <a:t>日，</a:t>
            </a:r>
            <a:r>
              <a:rPr kumimoji="1" lang="en-US" altLang="ja-JP" dirty="0"/>
              <a:t>JWAC</a:t>
            </a:r>
            <a:r>
              <a:rPr kumimoji="1" lang="ja-JP" altLang="en-US" dirty="0"/>
              <a:t>）</a:t>
            </a:r>
          </a:p>
        </p:txBody>
      </p:sp>
      <p:sp>
        <p:nvSpPr>
          <p:cNvPr id="5" name="スライド番号プレースホルダー 4"/>
          <p:cNvSpPr>
            <a:spLocks noGrp="1"/>
          </p:cNvSpPr>
          <p:nvPr>
            <p:ph type="sldNum" sz="quarter" idx="12"/>
          </p:nvPr>
        </p:nvSpPr>
        <p:spPr/>
        <p:txBody>
          <a:bodyPr/>
          <a:lstStyle/>
          <a:p>
            <a:fld id="{B37E87B4-A22B-40F9-8AA7-77DD401120BD}" type="slidenum">
              <a:rPr lang="ja-JP" altLang="en-US" smtClean="0"/>
              <a:pPr/>
              <a:t>34</a:t>
            </a:fld>
            <a:endParaRPr lang="ja-JP" altLang="en-US" dirty="0"/>
          </a:p>
        </p:txBody>
      </p:sp>
    </p:spTree>
    <p:extLst>
      <p:ext uri="{BB962C8B-B14F-4D97-AF65-F5344CB8AC3E}">
        <p14:creationId xmlns:p14="http://schemas.microsoft.com/office/powerpoint/2010/main" val="29555511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Meiryo UI" panose="020B0604030504040204" pitchFamily="50" charset="-128"/>
                <a:ea typeface="Meiryo UI" panose="020B0604030504040204" pitchFamily="50" charset="-128"/>
              </a:rPr>
              <a:t>まとめ</a:t>
            </a:r>
          </a:p>
        </p:txBody>
      </p:sp>
      <p:sp>
        <p:nvSpPr>
          <p:cNvPr id="3" name="コンテンツ プレースホルダー 2"/>
          <p:cNvSpPr>
            <a:spLocks noGrp="1"/>
          </p:cNvSpPr>
          <p:nvPr>
            <p:ph sz="quarter" idx="13"/>
          </p:nvPr>
        </p:nvSpPr>
        <p:spPr>
          <a:xfrm>
            <a:off x="913774" y="2021904"/>
            <a:ext cx="10363826" cy="3769296"/>
          </a:xfrm>
        </p:spPr>
        <p:txBody>
          <a:bodyPr>
            <a:normAutofit lnSpcReduction="10000"/>
          </a:bodyPr>
          <a:lstStyle/>
          <a:p>
            <a:r>
              <a:rPr lang="ja-JP" altLang="en-US" cap="none" dirty="0">
                <a:solidFill>
                  <a:srgbClr val="FF0000"/>
                </a:solidFill>
                <a:latin typeface="Meiryo UI" panose="020B0604030504040204" pitchFamily="50" charset="-128"/>
                <a:ea typeface="Meiryo UI" panose="020B0604030504040204" pitchFamily="50" charset="-128"/>
              </a:rPr>
              <a:t>ガイドラインとしては</a:t>
            </a:r>
            <a:r>
              <a:rPr lang="en-US" altLang="ja-JP" cap="none" dirty="0">
                <a:solidFill>
                  <a:srgbClr val="FF0000"/>
                </a:solidFill>
                <a:latin typeface="Meiryo UI" panose="020B0604030504040204" pitchFamily="50" charset="-128"/>
                <a:ea typeface="Meiryo UI" panose="020B0604030504040204" pitchFamily="50" charset="-128"/>
              </a:rPr>
              <a:t>JIS</a:t>
            </a:r>
            <a:r>
              <a:rPr lang="ja-JP" altLang="en-US" cap="none" dirty="0">
                <a:solidFill>
                  <a:srgbClr val="FF0000"/>
                </a:solidFill>
                <a:latin typeface="Meiryo UI" panose="020B0604030504040204" pitchFamily="50" charset="-128"/>
                <a:ea typeface="Meiryo UI" panose="020B0604030504040204" pitchFamily="50" charset="-128"/>
              </a:rPr>
              <a:t>利用</a:t>
            </a:r>
            <a:r>
              <a:rPr lang="ja-JP" altLang="en-US" cap="none" dirty="0">
                <a:latin typeface="Meiryo UI" panose="020B0604030504040204" pitchFamily="50" charset="-128"/>
                <a:ea typeface="Meiryo UI" panose="020B0604030504040204" pitchFamily="50" charset="-128"/>
              </a:rPr>
              <a:t>．</a:t>
            </a:r>
            <a:r>
              <a:rPr lang="en-US" altLang="ja-JP" cap="none" dirty="0">
                <a:latin typeface="Meiryo UI" panose="020B0604030504040204" pitchFamily="50" charset="-128"/>
                <a:ea typeface="Meiryo UI" panose="020B0604030504040204" pitchFamily="50" charset="-128"/>
              </a:rPr>
              <a:t>JIS</a:t>
            </a:r>
            <a:r>
              <a:rPr lang="ja-JP" altLang="en-US" cap="none" dirty="0">
                <a:latin typeface="Meiryo UI" panose="020B0604030504040204" pitchFamily="50" charset="-128"/>
                <a:ea typeface="Meiryo UI" panose="020B0604030504040204" pitchFamily="50" charset="-128"/>
              </a:rPr>
              <a:t>や総務省の</a:t>
            </a:r>
            <a:r>
              <a:rPr lang="ja-JP" altLang="en-US" cap="none" dirty="0">
                <a:solidFill>
                  <a:srgbClr val="FF0000"/>
                </a:solidFill>
                <a:latin typeface="Meiryo UI" panose="020B0604030504040204" pitchFamily="50" charset="-128"/>
                <a:ea typeface="Meiryo UI" panose="020B0604030504040204" pitchFamily="50" charset="-128"/>
              </a:rPr>
              <a:t>みんなの公共サイト運用ガイドライン</a:t>
            </a:r>
            <a:r>
              <a:rPr lang="ja-JP" altLang="en-US" cap="none" dirty="0">
                <a:latin typeface="Meiryo UI" panose="020B0604030504040204" pitchFamily="50" charset="-128"/>
                <a:ea typeface="Meiryo UI" panose="020B0604030504040204" pitchFamily="50" charset="-128"/>
              </a:rPr>
              <a:t>に沿って利用する．</a:t>
            </a:r>
          </a:p>
          <a:p>
            <a:r>
              <a:rPr lang="en-US" altLang="ja-JP" cap="none" dirty="0">
                <a:latin typeface="Meiryo UI" panose="020B0604030504040204" pitchFamily="50" charset="-128"/>
                <a:ea typeface="Meiryo UI" panose="020B0604030504040204" pitchFamily="50" charset="-128"/>
              </a:rPr>
              <a:t>JIS</a:t>
            </a:r>
            <a:r>
              <a:rPr lang="ja-JP" altLang="en-US" cap="none" dirty="0">
                <a:latin typeface="Meiryo UI" panose="020B0604030504040204" pitchFamily="50" charset="-128"/>
                <a:ea typeface="Meiryo UI" panose="020B0604030504040204" pitchFamily="50" charset="-128"/>
              </a:rPr>
              <a:t>の達成基準の理解や達成方法は</a:t>
            </a:r>
            <a:r>
              <a:rPr lang="en-US" altLang="ja-JP" cap="none" dirty="0">
                <a:solidFill>
                  <a:srgbClr val="FF0000"/>
                </a:solidFill>
                <a:latin typeface="Meiryo UI" panose="020B0604030504040204" pitchFamily="50" charset="-128"/>
                <a:ea typeface="Meiryo UI" panose="020B0604030504040204" pitchFamily="50" charset="-128"/>
              </a:rPr>
              <a:t>WAIC</a:t>
            </a:r>
            <a:r>
              <a:rPr lang="ja-JP" altLang="en-US" cap="none" dirty="0">
                <a:solidFill>
                  <a:srgbClr val="FF0000"/>
                </a:solidFill>
                <a:latin typeface="Meiryo UI" panose="020B0604030504040204" pitchFamily="50" charset="-128"/>
                <a:ea typeface="Meiryo UI" panose="020B0604030504040204" pitchFamily="50" charset="-128"/>
              </a:rPr>
              <a:t>の資料</a:t>
            </a:r>
            <a:r>
              <a:rPr lang="ja-JP" altLang="en-US" cap="none" dirty="0">
                <a:latin typeface="Meiryo UI" panose="020B0604030504040204" pitchFamily="50" charset="-128"/>
                <a:ea typeface="Meiryo UI" panose="020B0604030504040204" pitchFamily="50" charset="-128"/>
              </a:rPr>
              <a:t>を参照．</a:t>
            </a:r>
          </a:p>
          <a:p>
            <a:r>
              <a:rPr lang="ja-JP" altLang="en-US" cap="none" dirty="0">
                <a:latin typeface="Meiryo UI" panose="020B0604030504040204" pitchFamily="50" charset="-128"/>
                <a:ea typeface="Meiryo UI" panose="020B0604030504040204" pitchFamily="50" charset="-128"/>
              </a:rPr>
              <a:t>でも，それだけでは</a:t>
            </a:r>
            <a:r>
              <a:rPr lang="en-US" altLang="ja-JP" cap="none" dirty="0">
                <a:latin typeface="Meiryo UI" panose="020B0604030504040204" pitchFamily="50" charset="-128"/>
                <a:ea typeface="Meiryo UI" panose="020B0604030504040204" pitchFamily="50" charset="-128"/>
              </a:rPr>
              <a:t>Web</a:t>
            </a:r>
            <a:r>
              <a:rPr lang="ja-JP" altLang="en-US" cap="none" dirty="0">
                <a:latin typeface="Meiryo UI" panose="020B0604030504040204" pitchFamily="50" charset="-128"/>
                <a:ea typeface="Meiryo UI" panose="020B0604030504040204" pitchFamily="50" charset="-128"/>
              </a:rPr>
              <a:t>アクセシビリティを満たしたことにならないことに注意．</a:t>
            </a:r>
            <a:r>
              <a:rPr lang="ja-JP" altLang="en-US" cap="none" dirty="0">
                <a:solidFill>
                  <a:srgbClr val="FF0000"/>
                </a:solidFill>
                <a:latin typeface="Meiryo UI" panose="020B0604030504040204" pitchFamily="50" charset="-128"/>
                <a:ea typeface="Meiryo UI" panose="020B0604030504040204" pitchFamily="50" charset="-128"/>
              </a:rPr>
              <a:t>特定の目的（ゴール）を持って，特定のコンテキストで，特定の</a:t>
            </a:r>
            <a:r>
              <a:rPr lang="en-US" altLang="ja-JP" cap="none" dirty="0">
                <a:solidFill>
                  <a:srgbClr val="FF0000"/>
                </a:solidFill>
                <a:latin typeface="Meiryo UI" panose="020B0604030504040204" pitchFamily="50" charset="-128"/>
                <a:ea typeface="Meiryo UI" panose="020B0604030504040204" pitchFamily="50" charset="-128"/>
              </a:rPr>
              <a:t>UA</a:t>
            </a:r>
            <a:r>
              <a:rPr lang="ja-JP" altLang="en-US" cap="none" dirty="0">
                <a:solidFill>
                  <a:srgbClr val="FF0000"/>
                </a:solidFill>
                <a:latin typeface="Meiryo UI" panose="020B0604030504040204" pitchFamily="50" charset="-128"/>
                <a:ea typeface="Meiryo UI" panose="020B0604030504040204" pitchFamily="50" charset="-128"/>
              </a:rPr>
              <a:t>（ブラウザ画面の大きさ，用いる支援技術）を用いて</a:t>
            </a:r>
            <a:r>
              <a:rPr lang="en-US" altLang="ja-JP" cap="none" dirty="0">
                <a:solidFill>
                  <a:srgbClr val="FF0000"/>
                </a:solidFill>
                <a:latin typeface="Meiryo UI" panose="020B0604030504040204" pitchFamily="50" charset="-128"/>
                <a:ea typeface="Meiryo UI" panose="020B0604030504040204" pitchFamily="50" charset="-128"/>
              </a:rPr>
              <a:t>Web</a:t>
            </a:r>
            <a:r>
              <a:rPr lang="ja-JP" altLang="en-US" cap="none" dirty="0">
                <a:solidFill>
                  <a:srgbClr val="FF0000"/>
                </a:solidFill>
                <a:latin typeface="Meiryo UI" panose="020B0604030504040204" pitchFamily="50" charset="-128"/>
                <a:ea typeface="Meiryo UI" panose="020B0604030504040204" pitchFamily="50" charset="-128"/>
              </a:rPr>
              <a:t>を利用するユーザーがその目的を達することが出来るかが大事</a:t>
            </a:r>
            <a:r>
              <a:rPr lang="ja-JP" altLang="en-US" cap="none" dirty="0">
                <a:latin typeface="Meiryo UI" panose="020B0604030504040204" pitchFamily="50" charset="-128"/>
                <a:ea typeface="Meiryo UI" panose="020B0604030504040204" pitchFamily="50" charset="-128"/>
              </a:rPr>
              <a:t>．</a:t>
            </a:r>
          </a:p>
          <a:p>
            <a:r>
              <a:rPr lang="ja-JP" altLang="en-US" cap="none" dirty="0">
                <a:latin typeface="Meiryo UI" panose="020B0604030504040204" pitchFamily="50" charset="-128"/>
                <a:ea typeface="Meiryo UI" panose="020B0604030504040204" pitchFamily="50" charset="-128"/>
              </a:rPr>
              <a:t>そのためには</a:t>
            </a:r>
            <a:r>
              <a:rPr lang="ja-JP" altLang="en-US" cap="none" dirty="0">
                <a:solidFill>
                  <a:srgbClr val="FF0000"/>
                </a:solidFill>
                <a:latin typeface="Meiryo UI" panose="020B0604030504040204" pitchFamily="50" charset="-128"/>
                <a:ea typeface="Meiryo UI" panose="020B0604030504040204" pitchFamily="50" charset="-128"/>
              </a:rPr>
              <a:t>ユーザー視点</a:t>
            </a:r>
            <a:r>
              <a:rPr lang="ja-JP" altLang="en-US" cap="none" dirty="0">
                <a:latin typeface="Meiryo UI" panose="020B0604030504040204" pitchFamily="50" charset="-128"/>
                <a:ea typeface="Meiryo UI" panose="020B0604030504040204" pitchFamily="50" charset="-128"/>
              </a:rPr>
              <a:t>を忘れないことが大事．多様なユーザーの全てを本物のユーザーでカバーできないが，文献やガイドラインである程度は補える．</a:t>
            </a:r>
            <a:endParaRPr lang="en-US" altLang="ja-JP" cap="none" dirty="0">
              <a:latin typeface="Meiryo UI" panose="020B0604030504040204" pitchFamily="50" charset="-128"/>
              <a:ea typeface="Meiryo UI" panose="020B0604030504040204" pitchFamily="50" charset="-128"/>
            </a:endParaRPr>
          </a:p>
          <a:p>
            <a:r>
              <a:rPr lang="ja-JP" altLang="en-US" cap="none" dirty="0">
                <a:solidFill>
                  <a:srgbClr val="FF0000"/>
                </a:solidFill>
                <a:latin typeface="Meiryo UI" panose="020B0604030504040204" pitchFamily="50" charset="-128"/>
                <a:ea typeface="Meiryo UI" panose="020B0604030504040204" pitchFamily="50" charset="-128"/>
              </a:rPr>
              <a:t>本物のユーザーにデザインのプロセス（開発、評価）に参加してもらうことにより，予想外の気づき・理解が生まれ，モチベーションも上る</a:t>
            </a:r>
            <a:r>
              <a:rPr lang="ja-JP" altLang="en-US" cap="none" dirty="0">
                <a:latin typeface="Meiryo UI" panose="020B0604030504040204" pitchFamily="50" charset="-128"/>
                <a:ea typeface="Meiryo UI" panose="020B0604030504040204" pitchFamily="50" charset="-128"/>
              </a:rPr>
              <a:t>．</a:t>
            </a:r>
          </a:p>
        </p:txBody>
      </p:sp>
      <p:sp>
        <p:nvSpPr>
          <p:cNvPr id="5" name="フッター プレースホルダー 4"/>
          <p:cNvSpPr>
            <a:spLocks noGrp="1"/>
          </p:cNvSpPr>
          <p:nvPr>
            <p:ph type="ftr" sz="quarter" idx="11"/>
          </p:nvPr>
        </p:nvSpPr>
        <p:spPr>
          <a:xfrm>
            <a:off x="828582" y="6167250"/>
            <a:ext cx="6672887" cy="365125"/>
          </a:xfrm>
        </p:spPr>
        <p:txBody>
          <a:bodyPr/>
          <a:lstStyle/>
          <a:p>
            <a:r>
              <a:rPr kumimoji="1" lang="ja-JP" altLang="en-US"/>
              <a:t>渡辺隆行「ユーザ中心の</a:t>
            </a:r>
            <a:r>
              <a:rPr kumimoji="1" lang="en-US" altLang="ja-JP"/>
              <a:t>Web</a:t>
            </a:r>
            <a:r>
              <a:rPr kumimoji="1" lang="ja-JP" altLang="en-US"/>
              <a:t>アクセシビリティをデザインする」（</a:t>
            </a:r>
            <a:r>
              <a:rPr kumimoji="1" lang="en-US" altLang="ja-JP"/>
              <a:t>2017</a:t>
            </a:r>
            <a:r>
              <a:rPr kumimoji="1" lang="ja-JP" altLang="en-US"/>
              <a:t>年</a:t>
            </a:r>
            <a:r>
              <a:rPr kumimoji="1" lang="en-US" altLang="ja-JP"/>
              <a:t>5</a:t>
            </a:r>
            <a:r>
              <a:rPr kumimoji="1" lang="ja-JP" altLang="en-US"/>
              <a:t>月</a:t>
            </a:r>
            <a:r>
              <a:rPr kumimoji="1" lang="en-US" altLang="ja-JP"/>
              <a:t>26</a:t>
            </a:r>
            <a:r>
              <a:rPr kumimoji="1" lang="ja-JP" altLang="en-US"/>
              <a:t>日，</a:t>
            </a:r>
            <a:r>
              <a:rPr kumimoji="1" lang="en-US" altLang="ja-JP"/>
              <a:t>JWAC</a:t>
            </a:r>
            <a:r>
              <a:rPr kumimoji="1" lang="ja-JP" altLang="en-US"/>
              <a:t>）</a:t>
            </a:r>
          </a:p>
        </p:txBody>
      </p:sp>
      <p:sp>
        <p:nvSpPr>
          <p:cNvPr id="6" name="スライド番号プレースホルダー 5"/>
          <p:cNvSpPr>
            <a:spLocks noGrp="1"/>
          </p:cNvSpPr>
          <p:nvPr>
            <p:ph type="sldNum" sz="quarter" idx="12"/>
          </p:nvPr>
        </p:nvSpPr>
        <p:spPr/>
        <p:txBody>
          <a:bodyPr/>
          <a:lstStyle/>
          <a:p>
            <a:fld id="{B37E87B4-A22B-40F9-8AA7-77DD401120BD}" type="slidenum">
              <a:rPr lang="ja-JP" altLang="en-US" smtClean="0"/>
              <a:pPr/>
              <a:t>35</a:t>
            </a:fld>
            <a:endParaRPr lang="ja-JP" altLang="en-US" dirty="0"/>
          </a:p>
        </p:txBody>
      </p:sp>
    </p:spTree>
    <p:extLst>
      <p:ext uri="{BB962C8B-B14F-4D97-AF65-F5344CB8AC3E}">
        <p14:creationId xmlns:p14="http://schemas.microsoft.com/office/powerpoint/2010/main" val="2095903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Meiryo UI" panose="020B0604030504040204" pitchFamily="50" charset="-128"/>
                <a:ea typeface="Meiryo UI" panose="020B0604030504040204" pitchFamily="50" charset="-128"/>
              </a:rPr>
              <a:t>続 まとめ</a:t>
            </a:r>
          </a:p>
        </p:txBody>
      </p:sp>
      <p:sp>
        <p:nvSpPr>
          <p:cNvPr id="3" name="コンテンツ プレースホルダー 2"/>
          <p:cNvSpPr>
            <a:spLocks noGrp="1"/>
          </p:cNvSpPr>
          <p:nvPr>
            <p:ph sz="quarter" idx="13"/>
          </p:nvPr>
        </p:nvSpPr>
        <p:spPr/>
        <p:txBody>
          <a:bodyPr>
            <a:normAutofit lnSpcReduction="10000"/>
          </a:bodyPr>
          <a:lstStyle/>
          <a:p>
            <a:r>
              <a:rPr lang="en-US" altLang="ja-JP" cap="none" dirty="0">
                <a:latin typeface="Meiryo UI" panose="020B0604030504040204" pitchFamily="50" charset="-128"/>
                <a:ea typeface="Meiryo UI" panose="020B0604030504040204" pitchFamily="50" charset="-128"/>
              </a:rPr>
              <a:t>JIS</a:t>
            </a:r>
            <a:r>
              <a:rPr lang="ja-JP" altLang="en-US" cap="none" dirty="0">
                <a:latin typeface="Meiryo UI" panose="020B0604030504040204" pitchFamily="50" charset="-128"/>
                <a:ea typeface="Meiryo UI" panose="020B0604030504040204" pitchFamily="50" charset="-128"/>
              </a:rPr>
              <a:t>を読んでも腑に落ちないことがユーザーを見れば分かる．</a:t>
            </a:r>
          </a:p>
          <a:p>
            <a:r>
              <a:rPr lang="ja-JP" altLang="en-US" cap="none" dirty="0">
                <a:latin typeface="Meiryo UI" panose="020B0604030504040204" pitchFamily="50" charset="-128"/>
                <a:ea typeface="Meiryo UI" panose="020B0604030504040204" pitchFamily="50" charset="-128"/>
              </a:rPr>
              <a:t>ただし，ユーザーの意見を鵜呑みにすることが正しいわけではない．</a:t>
            </a:r>
            <a:r>
              <a:rPr lang="ja-JP" altLang="en-US" cap="none" dirty="0">
                <a:solidFill>
                  <a:srgbClr val="FF0000"/>
                </a:solidFill>
                <a:latin typeface="Meiryo UI" panose="020B0604030504040204" pitchFamily="50" charset="-128"/>
                <a:ea typeface="Meiryo UI" panose="020B0604030504040204" pitchFamily="50" charset="-128"/>
              </a:rPr>
              <a:t>ユーザーの行動や発言からユーザーの本質的な問題を見つけ出す能力</a:t>
            </a:r>
            <a:r>
              <a:rPr lang="ja-JP" altLang="en-US" cap="none" dirty="0">
                <a:latin typeface="Meiryo UI" panose="020B0604030504040204" pitchFamily="50" charset="-128"/>
                <a:ea typeface="Meiryo UI" panose="020B0604030504040204" pitchFamily="50" charset="-128"/>
              </a:rPr>
              <a:t>が必要．その手法は既に蓄積されている．</a:t>
            </a:r>
          </a:p>
          <a:p>
            <a:r>
              <a:rPr lang="ja-JP" altLang="en-US" cap="none" dirty="0">
                <a:latin typeface="Meiryo UI" panose="020B0604030504040204" pitchFamily="50" charset="-128"/>
                <a:ea typeface="Meiryo UI" panose="020B0604030504040204" pitchFamily="50" charset="-128"/>
              </a:rPr>
              <a:t>障害者が出会う問題のー部は自分も出会う問題であることにも気づく（アクセシビリティとユーザビリティの共通点）．</a:t>
            </a:r>
          </a:p>
          <a:p>
            <a:r>
              <a:rPr lang="en-US" altLang="ja-JP" cap="none" dirty="0">
                <a:latin typeface="Meiryo UI" panose="020B0604030504040204" pitchFamily="50" charset="-128"/>
                <a:ea typeface="Meiryo UI" panose="020B0604030504040204" pitchFamily="50" charset="-128"/>
              </a:rPr>
              <a:t>HCD</a:t>
            </a:r>
            <a:r>
              <a:rPr lang="ja-JP" altLang="en-US" cap="none" dirty="0">
                <a:latin typeface="Meiryo UI" panose="020B0604030504040204" pitchFamily="50" charset="-128"/>
                <a:ea typeface="Meiryo UI" panose="020B0604030504040204" pitchFamily="50" charset="-128"/>
              </a:rPr>
              <a:t>はユーザー自身も気づいていない本質的な問題点に気づく手法でもあるので，</a:t>
            </a:r>
            <a:r>
              <a:rPr lang="en-US" altLang="ja-JP" cap="none" dirty="0">
                <a:solidFill>
                  <a:srgbClr val="FF0000"/>
                </a:solidFill>
                <a:latin typeface="Meiryo UI" panose="020B0604030504040204" pitchFamily="50" charset="-128"/>
                <a:ea typeface="Meiryo UI" panose="020B0604030504040204" pitchFamily="50" charset="-128"/>
              </a:rPr>
              <a:t>Web</a:t>
            </a:r>
            <a:r>
              <a:rPr lang="ja-JP" altLang="en-US" cap="none" dirty="0">
                <a:solidFill>
                  <a:srgbClr val="FF0000"/>
                </a:solidFill>
                <a:latin typeface="Meiryo UI" panose="020B0604030504040204" pitchFamily="50" charset="-128"/>
                <a:ea typeface="Meiryo UI" panose="020B0604030504040204" pitchFamily="50" charset="-128"/>
              </a:rPr>
              <a:t>サイトのイノベーション（飛躍的な改善）</a:t>
            </a:r>
            <a:r>
              <a:rPr lang="ja-JP" altLang="en-US" cap="none" dirty="0">
                <a:latin typeface="Meiryo UI" panose="020B0604030504040204" pitchFamily="50" charset="-128"/>
                <a:ea typeface="Meiryo UI" panose="020B0604030504040204" pitchFamily="50" charset="-128"/>
              </a:rPr>
              <a:t>につながる可能性がある．</a:t>
            </a:r>
          </a:p>
          <a:p>
            <a:r>
              <a:rPr lang="en-US" altLang="ja-JP" cap="none" dirty="0">
                <a:solidFill>
                  <a:srgbClr val="FF0000"/>
                </a:solidFill>
                <a:latin typeface="Meiryo UI" panose="020B0604030504040204" pitchFamily="50" charset="-128"/>
                <a:ea typeface="Meiryo UI" panose="020B0604030504040204" pitchFamily="50" charset="-128"/>
              </a:rPr>
              <a:t>Web</a:t>
            </a:r>
            <a:r>
              <a:rPr lang="ja-JP" altLang="en-US" cap="none" dirty="0">
                <a:solidFill>
                  <a:srgbClr val="FF0000"/>
                </a:solidFill>
                <a:latin typeface="Meiryo UI" panose="020B0604030504040204" pitchFamily="50" charset="-128"/>
                <a:ea typeface="Meiryo UI" panose="020B0604030504040204" pitchFamily="50" charset="-128"/>
              </a:rPr>
              <a:t>アクセシビリティのデザイン</a:t>
            </a:r>
            <a:r>
              <a:rPr lang="en-US" altLang="ja-JP" cap="none" dirty="0">
                <a:solidFill>
                  <a:srgbClr val="FF0000"/>
                </a:solidFill>
                <a:latin typeface="Meiryo UI" panose="020B0604030504040204" pitchFamily="50" charset="-128"/>
                <a:ea typeface="Meiryo UI" panose="020B0604030504040204" pitchFamily="50" charset="-128"/>
              </a:rPr>
              <a:t>2.0</a:t>
            </a:r>
            <a:r>
              <a:rPr lang="ja-JP" altLang="en-US" cap="none" dirty="0">
                <a:solidFill>
                  <a:srgbClr val="FF0000"/>
                </a:solidFill>
                <a:latin typeface="Meiryo UI" panose="020B0604030504040204" pitchFamily="50" charset="-128"/>
                <a:ea typeface="Meiryo UI" panose="020B0604030504040204" pitchFamily="50" charset="-128"/>
              </a:rPr>
              <a:t>の実現</a:t>
            </a:r>
            <a:r>
              <a:rPr lang="ja-JP" altLang="en-US" cap="none" dirty="0">
                <a:latin typeface="Meiryo UI" panose="020B0604030504040204" pitchFamily="50" charset="-128"/>
                <a:ea typeface="Meiryo UI" panose="020B0604030504040204" pitchFamily="50" charset="-128"/>
              </a:rPr>
              <a:t>，そして直ぐに対応しなければならない</a:t>
            </a:r>
            <a:r>
              <a:rPr lang="en-US" altLang="ja-JP" cap="none" dirty="0">
                <a:latin typeface="Meiryo UI" panose="020B0604030504040204" pitchFamily="50" charset="-128"/>
                <a:ea typeface="Meiryo UI" panose="020B0604030504040204" pitchFamily="50" charset="-128"/>
              </a:rPr>
              <a:t>3.0</a:t>
            </a:r>
            <a:r>
              <a:rPr lang="ja-JP" altLang="en-US" cap="none" dirty="0">
                <a:latin typeface="Meiryo UI" panose="020B0604030504040204" pitchFamily="50" charset="-128"/>
                <a:ea typeface="Meiryo UI" panose="020B0604030504040204" pitchFamily="50" charset="-128"/>
              </a:rPr>
              <a:t>に備えよう．</a:t>
            </a:r>
            <a:endParaRPr kumimoji="1" lang="ja-JP" altLang="en-US" cap="none" dirty="0">
              <a:latin typeface="Meiryo UI" panose="020B0604030504040204" pitchFamily="50" charset="-128"/>
              <a:ea typeface="Meiryo UI" panose="020B0604030504040204" pitchFamily="50" charset="-128"/>
            </a:endParaRPr>
          </a:p>
        </p:txBody>
      </p:sp>
      <p:sp>
        <p:nvSpPr>
          <p:cNvPr id="5" name="フッター プレースホルダー 4"/>
          <p:cNvSpPr>
            <a:spLocks noGrp="1"/>
          </p:cNvSpPr>
          <p:nvPr>
            <p:ph type="ftr" sz="quarter" idx="11"/>
          </p:nvPr>
        </p:nvSpPr>
        <p:spPr>
          <a:xfrm>
            <a:off x="913774" y="6218365"/>
            <a:ext cx="6672887" cy="365125"/>
          </a:xfrm>
        </p:spPr>
        <p:txBody>
          <a:bodyPr/>
          <a:lstStyle/>
          <a:p>
            <a:r>
              <a:rPr kumimoji="1" lang="ja-JP" altLang="en-US" dirty="0"/>
              <a:t>渡辺隆行「ユーザ中心の</a:t>
            </a:r>
            <a:r>
              <a:rPr kumimoji="1" lang="en-US" altLang="ja-JP" dirty="0"/>
              <a:t>Web</a:t>
            </a:r>
            <a:r>
              <a:rPr kumimoji="1" lang="ja-JP" altLang="en-US" dirty="0"/>
              <a:t>アクセシビリティをデザインする」（</a:t>
            </a:r>
            <a:r>
              <a:rPr kumimoji="1" lang="en-US" altLang="ja-JP" dirty="0"/>
              <a:t>2017</a:t>
            </a:r>
            <a:r>
              <a:rPr kumimoji="1" lang="ja-JP" altLang="en-US" dirty="0"/>
              <a:t>年</a:t>
            </a:r>
            <a:r>
              <a:rPr kumimoji="1" lang="en-US" altLang="ja-JP" dirty="0"/>
              <a:t>5</a:t>
            </a:r>
            <a:r>
              <a:rPr kumimoji="1" lang="ja-JP" altLang="en-US" dirty="0"/>
              <a:t>月</a:t>
            </a:r>
            <a:r>
              <a:rPr kumimoji="1" lang="en-US" altLang="ja-JP" dirty="0"/>
              <a:t>26</a:t>
            </a:r>
            <a:r>
              <a:rPr kumimoji="1" lang="ja-JP" altLang="en-US" dirty="0"/>
              <a:t>日，</a:t>
            </a:r>
            <a:r>
              <a:rPr kumimoji="1" lang="en-US" altLang="ja-JP" dirty="0"/>
              <a:t>JWAC</a:t>
            </a:r>
            <a:r>
              <a:rPr kumimoji="1" lang="ja-JP" altLang="en-US" dirty="0"/>
              <a:t>）</a:t>
            </a:r>
          </a:p>
        </p:txBody>
      </p:sp>
      <p:sp>
        <p:nvSpPr>
          <p:cNvPr id="6" name="スライド番号プレースホルダー 5"/>
          <p:cNvSpPr>
            <a:spLocks noGrp="1"/>
          </p:cNvSpPr>
          <p:nvPr>
            <p:ph type="sldNum" sz="quarter" idx="12"/>
          </p:nvPr>
        </p:nvSpPr>
        <p:spPr/>
        <p:txBody>
          <a:bodyPr/>
          <a:lstStyle/>
          <a:p>
            <a:fld id="{B37E87B4-A22B-40F9-8AA7-77DD401120BD}" type="slidenum">
              <a:rPr lang="ja-JP" altLang="en-US" smtClean="0"/>
              <a:pPr/>
              <a:t>36</a:t>
            </a:fld>
            <a:endParaRPr lang="ja-JP" altLang="en-US" dirty="0"/>
          </a:p>
        </p:txBody>
      </p:sp>
    </p:spTree>
    <p:extLst>
      <p:ext uri="{BB962C8B-B14F-4D97-AF65-F5344CB8AC3E}">
        <p14:creationId xmlns:p14="http://schemas.microsoft.com/office/powerpoint/2010/main" val="22995112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13775" y="618518"/>
            <a:ext cx="10364451" cy="916407"/>
          </a:xfrm>
        </p:spPr>
        <p:txBody>
          <a:bodyPr/>
          <a:lstStyle/>
          <a:p>
            <a:r>
              <a:rPr kumimoji="1" lang="en-US" altLang="ja-JP" cap="none" dirty="0">
                <a:latin typeface="Meiryo UI" panose="020B0604030504040204" pitchFamily="50" charset="-128"/>
                <a:ea typeface="Meiryo UI" panose="020B0604030504040204" pitchFamily="50" charset="-128"/>
              </a:rPr>
              <a:t>FYI</a:t>
            </a:r>
            <a:r>
              <a:rPr kumimoji="1" lang="ja-JP" altLang="en-US" cap="none" dirty="0">
                <a:latin typeface="Meiryo UI" panose="020B0604030504040204" pitchFamily="50" charset="-128"/>
                <a:ea typeface="Meiryo UI" panose="020B0604030504040204" pitchFamily="50" charset="-128"/>
              </a:rPr>
              <a:t>：</a:t>
            </a:r>
            <a:r>
              <a:rPr kumimoji="1" lang="en-US" altLang="ja-JP" cap="none" dirty="0">
                <a:latin typeface="Meiryo UI" panose="020B0604030504040204" pitchFamily="50" charset="-128"/>
                <a:ea typeface="Meiryo UI" panose="020B0604030504040204" pitchFamily="50" charset="-128"/>
              </a:rPr>
              <a:t>W3C/WAI</a:t>
            </a:r>
            <a:r>
              <a:rPr kumimoji="1" lang="ja-JP" altLang="en-US" cap="none" dirty="0">
                <a:latin typeface="Meiryo UI" panose="020B0604030504040204" pitchFamily="50" charset="-128"/>
                <a:ea typeface="Meiryo UI" panose="020B0604030504040204" pitchFamily="50" charset="-128"/>
              </a:rPr>
              <a:t> の </a:t>
            </a:r>
            <a:r>
              <a:rPr kumimoji="1" lang="en-US" altLang="ja-JP" cap="none" dirty="0">
                <a:latin typeface="Meiryo UI" panose="020B0604030504040204" pitchFamily="50" charset="-128"/>
                <a:ea typeface="Meiryo UI" panose="020B0604030504040204" pitchFamily="50" charset="-128"/>
              </a:rPr>
              <a:t>Silver</a:t>
            </a:r>
            <a:r>
              <a:rPr kumimoji="1" lang="ja-JP" altLang="en-US" cap="none" dirty="0">
                <a:latin typeface="Meiryo UI" panose="020B0604030504040204" pitchFamily="50" charset="-128"/>
                <a:ea typeface="Meiryo UI" panose="020B0604030504040204" pitchFamily="50" charset="-128"/>
              </a:rPr>
              <a:t> </a:t>
            </a:r>
            <a:r>
              <a:rPr kumimoji="1" lang="en-US" altLang="ja-JP" cap="none" dirty="0">
                <a:latin typeface="Meiryo UI" panose="020B0604030504040204" pitchFamily="50" charset="-128"/>
                <a:ea typeface="Meiryo UI" panose="020B0604030504040204" pitchFamily="50" charset="-128"/>
              </a:rPr>
              <a:t>Task</a:t>
            </a:r>
            <a:r>
              <a:rPr kumimoji="1" lang="ja-JP" altLang="en-US" cap="none" dirty="0">
                <a:latin typeface="Meiryo UI" panose="020B0604030504040204" pitchFamily="50" charset="-128"/>
                <a:ea typeface="Meiryo UI" panose="020B0604030504040204" pitchFamily="50" charset="-128"/>
              </a:rPr>
              <a:t> </a:t>
            </a:r>
            <a:r>
              <a:rPr kumimoji="1" lang="en-US" altLang="ja-JP" cap="none" dirty="0">
                <a:latin typeface="Meiryo UI" panose="020B0604030504040204" pitchFamily="50" charset="-128"/>
                <a:ea typeface="Meiryo UI" panose="020B0604030504040204" pitchFamily="50" charset="-128"/>
              </a:rPr>
              <a:t>Force</a:t>
            </a:r>
            <a:endParaRPr kumimoji="1" lang="ja-JP" altLang="en-US" cap="none"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sz="quarter" idx="13"/>
          </p:nvPr>
        </p:nvSpPr>
        <p:spPr>
          <a:xfrm>
            <a:off x="556591" y="1450679"/>
            <a:ext cx="11169306" cy="4314017"/>
          </a:xfrm>
        </p:spPr>
        <p:txBody>
          <a:bodyPr>
            <a:noAutofit/>
          </a:bodyPr>
          <a:lstStyle/>
          <a:p>
            <a:pPr marL="0" indent="0">
              <a:buNone/>
            </a:pPr>
            <a:r>
              <a:rPr lang="en-US" altLang="ja-JP" sz="2800" b="1" cap="none" dirty="0">
                <a:latin typeface="Meiryo UI" panose="020B0604030504040204" pitchFamily="50" charset="-128"/>
                <a:ea typeface="Meiryo UI" panose="020B0604030504040204" pitchFamily="50" charset="-128"/>
                <a:hlinkClick r:id="rId2"/>
              </a:rPr>
              <a:t>Objective</a:t>
            </a:r>
            <a:endParaRPr lang="en-US" altLang="ja-JP" sz="2800" b="1" cap="none" dirty="0">
              <a:latin typeface="Meiryo UI" panose="020B0604030504040204" pitchFamily="50" charset="-128"/>
              <a:ea typeface="Meiryo UI" panose="020B0604030504040204" pitchFamily="50" charset="-128"/>
            </a:endParaRPr>
          </a:p>
          <a:p>
            <a:pPr marL="0" indent="0">
              <a:buNone/>
            </a:pPr>
            <a:r>
              <a:rPr lang="en-US" altLang="ja-JP" sz="2400" cap="none" dirty="0">
                <a:latin typeface="Meiryo UI" panose="020B0604030504040204" pitchFamily="50" charset="-128"/>
                <a:ea typeface="Meiryo UI" panose="020B0604030504040204" pitchFamily="50" charset="-128"/>
              </a:rPr>
              <a:t>The objective of the task force is to perform </a:t>
            </a:r>
            <a:r>
              <a:rPr lang="en-US" altLang="ja-JP" sz="2400" u="sng" cap="none" dirty="0">
                <a:latin typeface="Meiryo UI" panose="020B0604030504040204" pitchFamily="50" charset="-128"/>
                <a:ea typeface="Meiryo UI" panose="020B0604030504040204" pitchFamily="50" charset="-128"/>
              </a:rPr>
              <a:t>preliminary development of a new version of Accessibility Guidelines</a:t>
            </a:r>
            <a:r>
              <a:rPr lang="en-US" altLang="ja-JP" sz="2400" cap="none" dirty="0">
                <a:latin typeface="Meiryo UI" panose="020B0604030504040204" pitchFamily="50" charset="-128"/>
                <a:ea typeface="Meiryo UI" panose="020B0604030504040204" pitchFamily="50" charset="-128"/>
              </a:rPr>
              <a:t> following a research-focused, </a:t>
            </a:r>
            <a:r>
              <a:rPr lang="en-US" altLang="ja-JP" sz="2400" u="sng" cap="none" dirty="0">
                <a:latin typeface="Meiryo UI" panose="020B0604030504040204" pitchFamily="50" charset="-128"/>
                <a:ea typeface="Meiryo UI" panose="020B0604030504040204" pitchFamily="50" charset="-128"/>
              </a:rPr>
              <a:t>user-centered design </a:t>
            </a:r>
            <a:r>
              <a:rPr lang="en-US" altLang="ja-JP" sz="2400" cap="none" dirty="0">
                <a:latin typeface="Meiryo UI" panose="020B0604030504040204" pitchFamily="50" charset="-128"/>
                <a:ea typeface="Meiryo UI" panose="020B0604030504040204" pitchFamily="50" charset="-128"/>
              </a:rPr>
              <a:t>methodology to produce the most effective and flexible outcome. Code-named “Silver”, these guidelines will address the process of making content and functionality accessible to people with disabilities, including the roles of content authoring, user agent support, and authoring tool support. These guidelines will address current technological and cultural web accessibility requirements and provide a base for continued evolution of the guidelines.</a:t>
            </a:r>
            <a:r>
              <a:rPr lang="ja-JP" altLang="en-US" sz="2400" cap="none" dirty="0">
                <a:latin typeface="Meiryo UI" panose="020B0604030504040204" pitchFamily="50" charset="-128"/>
                <a:ea typeface="Meiryo UI" panose="020B0604030504040204" pitchFamily="50" charset="-128"/>
              </a:rPr>
              <a:t>         （下線は渡辺が付与）</a:t>
            </a:r>
            <a:endParaRPr lang="en-US" altLang="ja-JP" sz="2400" cap="none" dirty="0">
              <a:latin typeface="Meiryo UI" panose="020B0604030504040204" pitchFamily="50" charset="-128"/>
              <a:ea typeface="Meiryo UI" panose="020B0604030504040204" pitchFamily="50" charset="-128"/>
            </a:endParaRPr>
          </a:p>
          <a:p>
            <a:pPr marL="0" indent="0">
              <a:buNone/>
            </a:pPr>
            <a:endParaRPr kumimoji="1" lang="ja-JP" altLang="en-US" sz="2400" cap="none" dirty="0">
              <a:latin typeface="Meiryo UI" panose="020B0604030504040204" pitchFamily="50" charset="-128"/>
              <a:ea typeface="Meiryo UI" panose="020B0604030504040204" pitchFamily="50" charset="-128"/>
            </a:endParaRPr>
          </a:p>
        </p:txBody>
      </p:sp>
      <mc:AlternateContent xmlns:mc="http://schemas.openxmlformats.org/markup-compatibility/2006" xmlns:p14="http://schemas.microsoft.com/office/powerpoint/2010/main">
        <mc:Choice Requires="p14">
          <p:contentPart p14:bwMode="auto" r:id="rId3">
            <p14:nvContentPartPr>
              <p14:cNvPr id="60" name="インク 59"/>
              <p14:cNvContentPartPr/>
              <p14:nvPr/>
            </p14:nvContentPartPr>
            <p14:xfrm>
              <a:off x="9672533" y="2195482"/>
              <a:ext cx="871920" cy="1839240"/>
            </p14:xfrm>
          </p:contentPart>
        </mc:Choice>
        <mc:Fallback xmlns="">
          <p:pic>
            <p:nvPicPr>
              <p:cNvPr id="60" name="インク 59"/>
              <p:cNvPicPr/>
              <p:nvPr/>
            </p:nvPicPr>
            <p:blipFill>
              <a:blip r:embed="rId4"/>
              <a:stretch>
                <a:fillRect/>
              </a:stretch>
            </p:blipFill>
            <p:spPr>
              <a:xfrm>
                <a:off x="9670373" y="2192602"/>
                <a:ext cx="878760" cy="1844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7" name="インク 146"/>
              <p14:cNvContentPartPr/>
              <p14:nvPr/>
            </p14:nvContentPartPr>
            <p14:xfrm>
              <a:off x="10024973" y="3733762"/>
              <a:ext cx="180" cy="4860"/>
            </p14:xfrm>
          </p:contentPart>
        </mc:Choice>
        <mc:Fallback xmlns="">
          <p:pic>
            <p:nvPicPr>
              <p:cNvPr id="147" name="インク 146"/>
              <p:cNvPicPr/>
              <p:nvPr/>
            </p:nvPicPr>
            <p:blipFill>
              <a:blip r:embed="rId30"/>
              <a:stretch>
                <a:fillRect/>
              </a:stretch>
            </p:blipFill>
            <p:spPr>
              <a:xfrm>
                <a:off x="10024073" y="3732894"/>
                <a:ext cx="1980" cy="6596"/>
              </a:xfrm>
              <a:prstGeom prst="rect">
                <a:avLst/>
              </a:prstGeom>
            </p:spPr>
          </p:pic>
        </mc:Fallback>
      </mc:AlternateContent>
      <p:sp>
        <p:nvSpPr>
          <p:cNvPr id="4" name="フッター プレースホルダー 3"/>
          <p:cNvSpPr>
            <a:spLocks noGrp="1"/>
          </p:cNvSpPr>
          <p:nvPr>
            <p:ph type="ftr" sz="quarter" idx="11"/>
          </p:nvPr>
        </p:nvSpPr>
        <p:spPr>
          <a:xfrm>
            <a:off x="669556" y="6331956"/>
            <a:ext cx="6672887" cy="365125"/>
          </a:xfrm>
        </p:spPr>
        <p:txBody>
          <a:bodyPr/>
          <a:lstStyle/>
          <a:p>
            <a:r>
              <a:rPr kumimoji="1" lang="ja-JP" altLang="en-US" dirty="0"/>
              <a:t>渡辺隆行「ユーザ中心の</a:t>
            </a:r>
            <a:r>
              <a:rPr kumimoji="1" lang="en-US" altLang="ja-JP" dirty="0"/>
              <a:t>Web</a:t>
            </a:r>
            <a:r>
              <a:rPr kumimoji="1" lang="ja-JP" altLang="en-US" dirty="0"/>
              <a:t>アクセシビリティをデザインする」（</a:t>
            </a:r>
            <a:r>
              <a:rPr kumimoji="1" lang="en-US" altLang="ja-JP" dirty="0"/>
              <a:t>2017</a:t>
            </a:r>
            <a:r>
              <a:rPr kumimoji="1" lang="ja-JP" altLang="en-US" dirty="0"/>
              <a:t>年</a:t>
            </a:r>
            <a:r>
              <a:rPr kumimoji="1" lang="en-US" altLang="ja-JP" dirty="0"/>
              <a:t>5</a:t>
            </a:r>
            <a:r>
              <a:rPr kumimoji="1" lang="ja-JP" altLang="en-US" dirty="0"/>
              <a:t>月</a:t>
            </a:r>
            <a:r>
              <a:rPr kumimoji="1" lang="en-US" altLang="ja-JP" dirty="0"/>
              <a:t>26</a:t>
            </a:r>
            <a:r>
              <a:rPr kumimoji="1" lang="ja-JP" altLang="en-US" dirty="0"/>
              <a:t>日，</a:t>
            </a:r>
            <a:r>
              <a:rPr kumimoji="1" lang="en-US" altLang="ja-JP" dirty="0"/>
              <a:t>JWAC</a:t>
            </a:r>
            <a:r>
              <a:rPr kumimoji="1" lang="ja-JP" altLang="en-US" dirty="0"/>
              <a:t>）</a:t>
            </a:r>
          </a:p>
        </p:txBody>
      </p:sp>
      <p:sp>
        <p:nvSpPr>
          <p:cNvPr id="5" name="スライド番号プレースホルダー 4"/>
          <p:cNvSpPr>
            <a:spLocks noGrp="1"/>
          </p:cNvSpPr>
          <p:nvPr>
            <p:ph type="sldNum" sz="quarter" idx="12"/>
          </p:nvPr>
        </p:nvSpPr>
        <p:spPr/>
        <p:txBody>
          <a:bodyPr/>
          <a:lstStyle/>
          <a:p>
            <a:fld id="{B37E87B4-A22B-40F9-8AA7-77DD401120BD}" type="slidenum">
              <a:rPr lang="ja-JP" altLang="en-US" smtClean="0"/>
              <a:pPr/>
              <a:t>37</a:t>
            </a:fld>
            <a:endParaRPr lang="ja-JP" altLang="en-US" dirty="0"/>
          </a:p>
        </p:txBody>
      </p:sp>
    </p:spTree>
    <p:extLst>
      <p:ext uri="{BB962C8B-B14F-4D97-AF65-F5344CB8AC3E}">
        <p14:creationId xmlns:p14="http://schemas.microsoft.com/office/powerpoint/2010/main" val="28961427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86000">
              <a:schemeClr val="accent1">
                <a:lumMod val="45000"/>
                <a:lumOff val="55000"/>
              </a:schemeClr>
            </a:gs>
            <a:gs pos="95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913149" y="618517"/>
            <a:ext cx="10364451" cy="1596177"/>
          </a:xfrm>
        </p:spPr>
        <p:txBody>
          <a:bodyPr/>
          <a:lstStyle/>
          <a:p>
            <a:r>
              <a:rPr kumimoji="1" lang="en-US" altLang="ja-JP" dirty="0">
                <a:latin typeface="Meiryo UI" panose="020B0604030504040204" pitchFamily="50" charset="-128"/>
                <a:ea typeface="Meiryo UI" panose="020B0604030504040204" pitchFamily="50" charset="-128"/>
              </a:rPr>
              <a:t>JWAC</a:t>
            </a:r>
            <a:r>
              <a:rPr kumimoji="1" lang="ja-JP" altLang="en-US" dirty="0">
                <a:latin typeface="Meiryo UI" panose="020B0604030504040204" pitchFamily="50" charset="-128"/>
                <a:ea typeface="Meiryo UI" panose="020B0604030504040204" pitchFamily="50" charset="-128"/>
              </a:rPr>
              <a:t>入会のお誘い</a:t>
            </a:r>
            <a:br>
              <a:rPr kumimoji="1" lang="en-US" altLang="ja-JP" dirty="0">
                <a:latin typeface="Meiryo UI" panose="020B0604030504040204" pitchFamily="50" charset="-128"/>
                <a:ea typeface="Meiryo UI" panose="020B0604030504040204" pitchFamily="50" charset="-128"/>
              </a:rPr>
            </a:br>
            <a:r>
              <a:rPr kumimoji="1" lang="ja-JP" altLang="en-US" cap="none" dirty="0">
                <a:latin typeface="Meiryo UI" panose="020B0604030504040204" pitchFamily="50" charset="-128"/>
                <a:ea typeface="Meiryo UI" panose="020B0604030504040204" pitchFamily="50" charset="-128"/>
              </a:rPr>
              <a:t>（</a:t>
            </a:r>
            <a:r>
              <a:rPr lang="en-US" altLang="ja-JP" cap="none" dirty="0">
                <a:latin typeface="Meiryo UI" panose="020B0604030504040204" pitchFamily="50" charset="-128"/>
                <a:ea typeface="Meiryo UI" panose="020B0604030504040204" pitchFamily="50" charset="-128"/>
              </a:rPr>
              <a:t>http://www.jwac.or.jp/</a:t>
            </a:r>
            <a:r>
              <a:rPr kumimoji="1" lang="ja-JP" altLang="en-US" cap="none" dirty="0">
                <a:latin typeface="Meiryo UI" panose="020B0604030504040204" pitchFamily="50" charset="-128"/>
                <a:ea typeface="Meiryo UI" panose="020B0604030504040204" pitchFamily="50" charset="-128"/>
              </a:rPr>
              <a:t>）</a:t>
            </a:r>
          </a:p>
        </p:txBody>
      </p:sp>
      <p:graphicFrame>
        <p:nvGraphicFramePr>
          <p:cNvPr id="5" name="コンテンツ プレースホルダー 4"/>
          <p:cNvGraphicFramePr>
            <a:graphicFrameLocks noGrp="1"/>
          </p:cNvGraphicFramePr>
          <p:nvPr>
            <p:ph sz="quarter" idx="13"/>
            <p:extLst>
              <p:ext uri="{D42A27DB-BD31-4B8C-83A1-F6EECF244321}">
                <p14:modId xmlns:p14="http://schemas.microsoft.com/office/powerpoint/2010/main" val="1198660905"/>
              </p:ext>
            </p:extLst>
          </p:nvPr>
        </p:nvGraphicFramePr>
        <p:xfrm>
          <a:off x="914400" y="3170393"/>
          <a:ext cx="10363200" cy="1817376"/>
        </p:xfrm>
        <a:graphic>
          <a:graphicData uri="http://schemas.openxmlformats.org/drawingml/2006/table">
            <a:tbl>
              <a:tblPr/>
              <a:tblGrid>
                <a:gridCol w="3454400">
                  <a:extLst>
                    <a:ext uri="{9D8B030D-6E8A-4147-A177-3AD203B41FA5}">
                      <a16:colId xmlns:a16="http://schemas.microsoft.com/office/drawing/2014/main" val="1761311292"/>
                    </a:ext>
                  </a:extLst>
                </a:gridCol>
                <a:gridCol w="3454400">
                  <a:extLst>
                    <a:ext uri="{9D8B030D-6E8A-4147-A177-3AD203B41FA5}">
                      <a16:colId xmlns:a16="http://schemas.microsoft.com/office/drawing/2014/main" val="53157412"/>
                    </a:ext>
                  </a:extLst>
                </a:gridCol>
                <a:gridCol w="3454400">
                  <a:extLst>
                    <a:ext uri="{9D8B030D-6E8A-4147-A177-3AD203B41FA5}">
                      <a16:colId xmlns:a16="http://schemas.microsoft.com/office/drawing/2014/main" val="416736416"/>
                    </a:ext>
                  </a:extLst>
                </a:gridCol>
              </a:tblGrid>
              <a:tr h="0">
                <a:tc rowSpan="3">
                  <a:txBody>
                    <a:bodyPr/>
                    <a:lstStyle/>
                    <a:p>
                      <a:pPr algn="ctr"/>
                      <a:r>
                        <a:rPr lang="ja-JP" altLang="en-US" i="0" dirty="0">
                          <a:effectLst/>
                          <a:latin typeface="Meiryo UI" panose="020B0604030504040204" pitchFamily="50" charset="-128"/>
                          <a:ea typeface="Meiryo UI" panose="020B0604030504040204" pitchFamily="50" charset="-128"/>
                        </a:rPr>
                        <a:t>正会員</a:t>
                      </a:r>
                    </a:p>
                  </a:txBody>
                  <a:tcPr marL="23813" marR="23813" marT="14288" marB="14288" anchor="ctr">
                    <a:lnL w="4763" cap="flat" cmpd="sng" algn="ctr">
                      <a:solidFill>
                        <a:srgbClr val="0050CB"/>
                      </a:solidFill>
                      <a:prstDash val="solid"/>
                      <a:round/>
                      <a:headEnd type="none" w="med" len="med"/>
                      <a:tailEnd type="none" w="med" len="med"/>
                    </a:lnL>
                    <a:lnR w="4763" cap="flat" cmpd="sng" algn="ctr">
                      <a:solidFill>
                        <a:srgbClr val="0050CB"/>
                      </a:solidFill>
                      <a:prstDash val="solid"/>
                      <a:round/>
                      <a:headEnd type="none" w="med" len="med"/>
                      <a:tailEnd type="none" w="med" len="med"/>
                    </a:lnR>
                    <a:lnT w="4763" cap="flat" cmpd="sng" algn="ctr">
                      <a:solidFill>
                        <a:srgbClr val="0050CB"/>
                      </a:solidFill>
                      <a:prstDash val="solid"/>
                      <a:round/>
                      <a:headEnd type="none" w="med" len="med"/>
                      <a:tailEnd type="none" w="med" len="med"/>
                    </a:lnT>
                    <a:lnB w="4763" cap="flat" cmpd="sng" algn="ctr">
                      <a:solidFill>
                        <a:srgbClr val="0050CB"/>
                      </a:solidFill>
                      <a:prstDash val="solid"/>
                      <a:round/>
                      <a:headEnd type="none" w="med" len="med"/>
                      <a:tailEnd type="none" w="med" len="med"/>
                    </a:lnB>
                    <a:solidFill>
                      <a:srgbClr val="DEEDFF"/>
                    </a:solidFill>
                  </a:tcPr>
                </a:tc>
                <a:tc>
                  <a:txBody>
                    <a:bodyPr/>
                    <a:lstStyle/>
                    <a:p>
                      <a:pPr fontAlgn="t"/>
                      <a:r>
                        <a:rPr lang="ja-JP" altLang="en-US">
                          <a:effectLst/>
                          <a:latin typeface="Meiryo UI" panose="020B0604030504040204" pitchFamily="50" charset="-128"/>
                          <a:ea typeface="Meiryo UI" panose="020B0604030504040204" pitchFamily="50" charset="-128"/>
                        </a:rPr>
                        <a:t>非営利団体</a:t>
                      </a:r>
                    </a:p>
                  </a:txBody>
                  <a:tcPr marL="23813" marR="23813" marT="14288" marB="14288">
                    <a:lnL w="4763" cap="flat" cmpd="sng" algn="ctr">
                      <a:solidFill>
                        <a:srgbClr val="0050CB"/>
                      </a:solidFill>
                      <a:prstDash val="solid"/>
                      <a:round/>
                      <a:headEnd type="none" w="med" len="med"/>
                      <a:tailEnd type="none" w="med" len="med"/>
                    </a:lnL>
                    <a:lnR w="4763" cap="flat" cmpd="sng" algn="ctr">
                      <a:solidFill>
                        <a:srgbClr val="0050CB"/>
                      </a:solidFill>
                      <a:prstDash val="solid"/>
                      <a:round/>
                      <a:headEnd type="none" w="med" len="med"/>
                      <a:tailEnd type="none" w="med" len="med"/>
                    </a:lnR>
                    <a:lnT w="4763" cap="flat" cmpd="sng" algn="ctr">
                      <a:solidFill>
                        <a:srgbClr val="0050CB"/>
                      </a:solidFill>
                      <a:prstDash val="solid"/>
                      <a:round/>
                      <a:headEnd type="none" w="med" len="med"/>
                      <a:tailEnd type="none" w="med" len="med"/>
                    </a:lnT>
                    <a:lnB w="4763" cap="flat" cmpd="sng" algn="ctr">
                      <a:solidFill>
                        <a:srgbClr val="0050CB"/>
                      </a:solidFill>
                      <a:prstDash val="solid"/>
                      <a:round/>
                      <a:headEnd type="none" w="med" len="med"/>
                      <a:tailEnd type="none" w="med" len="med"/>
                    </a:lnB>
                  </a:tcPr>
                </a:tc>
                <a:tc>
                  <a:txBody>
                    <a:bodyPr/>
                    <a:lstStyle/>
                    <a:p>
                      <a:pPr fontAlgn="t"/>
                      <a:r>
                        <a:rPr lang="en-US" altLang="ja-JP">
                          <a:effectLst/>
                          <a:latin typeface="Meiryo UI" panose="020B0604030504040204" pitchFamily="50" charset="-128"/>
                          <a:ea typeface="Meiryo UI" panose="020B0604030504040204" pitchFamily="50" charset="-128"/>
                        </a:rPr>
                        <a:t>10,000</a:t>
                      </a:r>
                      <a:r>
                        <a:rPr lang="ja-JP" altLang="en-US">
                          <a:effectLst/>
                          <a:latin typeface="Meiryo UI" panose="020B0604030504040204" pitchFamily="50" charset="-128"/>
                          <a:ea typeface="Meiryo UI" panose="020B0604030504040204" pitchFamily="50" charset="-128"/>
                        </a:rPr>
                        <a:t>円</a:t>
                      </a:r>
                    </a:p>
                  </a:txBody>
                  <a:tcPr marL="23813" marR="23813" marT="14288" marB="14288">
                    <a:lnL w="4763" cap="flat" cmpd="sng" algn="ctr">
                      <a:solidFill>
                        <a:srgbClr val="0050CB"/>
                      </a:solidFill>
                      <a:prstDash val="solid"/>
                      <a:round/>
                      <a:headEnd type="none" w="med" len="med"/>
                      <a:tailEnd type="none" w="med" len="med"/>
                    </a:lnL>
                    <a:lnR w="4763" cap="flat" cmpd="sng" algn="ctr">
                      <a:solidFill>
                        <a:srgbClr val="0050CB"/>
                      </a:solidFill>
                      <a:prstDash val="solid"/>
                      <a:round/>
                      <a:headEnd type="none" w="med" len="med"/>
                      <a:tailEnd type="none" w="med" len="med"/>
                    </a:lnR>
                    <a:lnT w="4763" cap="flat" cmpd="sng" algn="ctr">
                      <a:solidFill>
                        <a:srgbClr val="0050CB"/>
                      </a:solidFill>
                      <a:prstDash val="solid"/>
                      <a:round/>
                      <a:headEnd type="none" w="med" len="med"/>
                      <a:tailEnd type="none" w="med" len="med"/>
                    </a:lnT>
                    <a:lnB w="4763" cap="flat" cmpd="sng" algn="ctr">
                      <a:solidFill>
                        <a:srgbClr val="0050CB"/>
                      </a:solidFill>
                      <a:prstDash val="solid"/>
                      <a:round/>
                      <a:headEnd type="none" w="med" len="med"/>
                      <a:tailEnd type="none" w="med" len="med"/>
                    </a:lnB>
                  </a:tcPr>
                </a:tc>
                <a:extLst>
                  <a:ext uri="{0D108BD9-81ED-4DB2-BD59-A6C34878D82A}">
                    <a16:rowId xmlns:a16="http://schemas.microsoft.com/office/drawing/2014/main" val="3893403302"/>
                  </a:ext>
                </a:extLst>
              </a:tr>
              <a:tr h="0">
                <a:tc vMerge="1">
                  <a:txBody>
                    <a:bodyPr/>
                    <a:lstStyle/>
                    <a:p>
                      <a:endParaRPr kumimoji="1" lang="ja-JP" altLang="en-US"/>
                    </a:p>
                  </a:txBody>
                  <a:tcPr/>
                </a:tc>
                <a:tc>
                  <a:txBody>
                    <a:bodyPr/>
                    <a:lstStyle/>
                    <a:p>
                      <a:pPr fontAlgn="t"/>
                      <a:r>
                        <a:rPr lang="ja-JP" altLang="en-US">
                          <a:effectLst/>
                          <a:latin typeface="Meiryo UI" panose="020B0604030504040204" pitchFamily="50" charset="-128"/>
                          <a:ea typeface="Meiryo UI" panose="020B0604030504040204" pitchFamily="50" charset="-128"/>
                        </a:rPr>
                        <a:t>営利団体</a:t>
                      </a:r>
                    </a:p>
                  </a:txBody>
                  <a:tcPr marL="23813" marR="23813" marT="14288" marB="14288">
                    <a:lnL w="4763" cap="flat" cmpd="sng" algn="ctr">
                      <a:solidFill>
                        <a:srgbClr val="0050CB"/>
                      </a:solidFill>
                      <a:prstDash val="solid"/>
                      <a:round/>
                      <a:headEnd type="none" w="med" len="med"/>
                      <a:tailEnd type="none" w="med" len="med"/>
                    </a:lnL>
                    <a:lnR w="4763" cap="flat" cmpd="sng" algn="ctr">
                      <a:solidFill>
                        <a:srgbClr val="0050CB"/>
                      </a:solidFill>
                      <a:prstDash val="solid"/>
                      <a:round/>
                      <a:headEnd type="none" w="med" len="med"/>
                      <a:tailEnd type="none" w="med" len="med"/>
                    </a:lnR>
                    <a:lnT w="4763" cap="flat" cmpd="sng" algn="ctr">
                      <a:solidFill>
                        <a:srgbClr val="0050CB"/>
                      </a:solidFill>
                      <a:prstDash val="solid"/>
                      <a:round/>
                      <a:headEnd type="none" w="med" len="med"/>
                      <a:tailEnd type="none" w="med" len="med"/>
                    </a:lnT>
                    <a:lnB w="4763" cap="flat" cmpd="sng" algn="ctr">
                      <a:solidFill>
                        <a:srgbClr val="0050CB"/>
                      </a:solidFill>
                      <a:prstDash val="solid"/>
                      <a:round/>
                      <a:headEnd type="none" w="med" len="med"/>
                      <a:tailEnd type="none" w="med" len="med"/>
                    </a:lnB>
                  </a:tcPr>
                </a:tc>
                <a:tc>
                  <a:txBody>
                    <a:bodyPr/>
                    <a:lstStyle/>
                    <a:p>
                      <a:pPr fontAlgn="t"/>
                      <a:r>
                        <a:rPr lang="en-US" altLang="ja-JP">
                          <a:effectLst/>
                          <a:latin typeface="Meiryo UI" panose="020B0604030504040204" pitchFamily="50" charset="-128"/>
                          <a:ea typeface="Meiryo UI" panose="020B0604030504040204" pitchFamily="50" charset="-128"/>
                        </a:rPr>
                        <a:t>50,000</a:t>
                      </a:r>
                      <a:r>
                        <a:rPr lang="ja-JP" altLang="en-US">
                          <a:effectLst/>
                          <a:latin typeface="Meiryo UI" panose="020B0604030504040204" pitchFamily="50" charset="-128"/>
                          <a:ea typeface="Meiryo UI" panose="020B0604030504040204" pitchFamily="50" charset="-128"/>
                        </a:rPr>
                        <a:t>円</a:t>
                      </a:r>
                    </a:p>
                  </a:txBody>
                  <a:tcPr marL="23813" marR="23813" marT="14288" marB="14288">
                    <a:lnL w="4763" cap="flat" cmpd="sng" algn="ctr">
                      <a:solidFill>
                        <a:srgbClr val="0050CB"/>
                      </a:solidFill>
                      <a:prstDash val="solid"/>
                      <a:round/>
                      <a:headEnd type="none" w="med" len="med"/>
                      <a:tailEnd type="none" w="med" len="med"/>
                    </a:lnL>
                    <a:lnR w="4763" cap="flat" cmpd="sng" algn="ctr">
                      <a:solidFill>
                        <a:srgbClr val="0050CB"/>
                      </a:solidFill>
                      <a:prstDash val="solid"/>
                      <a:round/>
                      <a:headEnd type="none" w="med" len="med"/>
                      <a:tailEnd type="none" w="med" len="med"/>
                    </a:lnR>
                    <a:lnT w="4763" cap="flat" cmpd="sng" algn="ctr">
                      <a:solidFill>
                        <a:srgbClr val="0050CB"/>
                      </a:solidFill>
                      <a:prstDash val="solid"/>
                      <a:round/>
                      <a:headEnd type="none" w="med" len="med"/>
                      <a:tailEnd type="none" w="med" len="med"/>
                    </a:lnT>
                    <a:lnB w="4763" cap="flat" cmpd="sng" algn="ctr">
                      <a:solidFill>
                        <a:srgbClr val="0050CB"/>
                      </a:solidFill>
                      <a:prstDash val="solid"/>
                      <a:round/>
                      <a:headEnd type="none" w="med" len="med"/>
                      <a:tailEnd type="none" w="med" len="med"/>
                    </a:lnB>
                  </a:tcPr>
                </a:tc>
                <a:extLst>
                  <a:ext uri="{0D108BD9-81ED-4DB2-BD59-A6C34878D82A}">
                    <a16:rowId xmlns:a16="http://schemas.microsoft.com/office/drawing/2014/main" val="3942084437"/>
                  </a:ext>
                </a:extLst>
              </a:tr>
              <a:tr h="0">
                <a:tc vMerge="1">
                  <a:txBody>
                    <a:bodyPr/>
                    <a:lstStyle/>
                    <a:p>
                      <a:endParaRPr kumimoji="1" lang="ja-JP" altLang="en-US"/>
                    </a:p>
                  </a:txBody>
                  <a:tcPr/>
                </a:tc>
                <a:tc>
                  <a:txBody>
                    <a:bodyPr/>
                    <a:lstStyle/>
                    <a:p>
                      <a:pPr fontAlgn="t"/>
                      <a:r>
                        <a:rPr lang="ja-JP" altLang="en-US">
                          <a:effectLst/>
                          <a:latin typeface="Meiryo UI" panose="020B0604030504040204" pitchFamily="50" charset="-128"/>
                          <a:ea typeface="Meiryo UI" panose="020B0604030504040204" pitchFamily="50" charset="-128"/>
                        </a:rPr>
                        <a:t>個人</a:t>
                      </a:r>
                    </a:p>
                  </a:txBody>
                  <a:tcPr marL="23813" marR="23813" marT="14288" marB="14288">
                    <a:lnL w="4763" cap="flat" cmpd="sng" algn="ctr">
                      <a:solidFill>
                        <a:srgbClr val="0050CB"/>
                      </a:solidFill>
                      <a:prstDash val="solid"/>
                      <a:round/>
                      <a:headEnd type="none" w="med" len="med"/>
                      <a:tailEnd type="none" w="med" len="med"/>
                    </a:lnL>
                    <a:lnR w="4763" cap="flat" cmpd="sng" algn="ctr">
                      <a:solidFill>
                        <a:srgbClr val="0050CB"/>
                      </a:solidFill>
                      <a:prstDash val="solid"/>
                      <a:round/>
                      <a:headEnd type="none" w="med" len="med"/>
                      <a:tailEnd type="none" w="med" len="med"/>
                    </a:lnR>
                    <a:lnT w="4763" cap="flat" cmpd="sng" algn="ctr">
                      <a:solidFill>
                        <a:srgbClr val="0050CB"/>
                      </a:solidFill>
                      <a:prstDash val="solid"/>
                      <a:round/>
                      <a:headEnd type="none" w="med" len="med"/>
                      <a:tailEnd type="none" w="med" len="med"/>
                    </a:lnT>
                    <a:lnB w="4763" cap="flat" cmpd="sng" algn="ctr">
                      <a:solidFill>
                        <a:srgbClr val="0050CB"/>
                      </a:solidFill>
                      <a:prstDash val="solid"/>
                      <a:round/>
                      <a:headEnd type="none" w="med" len="med"/>
                      <a:tailEnd type="none" w="med" len="med"/>
                    </a:lnB>
                  </a:tcPr>
                </a:tc>
                <a:tc>
                  <a:txBody>
                    <a:bodyPr/>
                    <a:lstStyle/>
                    <a:p>
                      <a:pPr fontAlgn="t"/>
                      <a:r>
                        <a:rPr lang="en-US" altLang="ja-JP">
                          <a:effectLst/>
                          <a:latin typeface="Meiryo UI" panose="020B0604030504040204" pitchFamily="50" charset="-128"/>
                          <a:ea typeface="Meiryo UI" panose="020B0604030504040204" pitchFamily="50" charset="-128"/>
                        </a:rPr>
                        <a:t>10,000</a:t>
                      </a:r>
                      <a:r>
                        <a:rPr lang="ja-JP" altLang="en-US">
                          <a:effectLst/>
                          <a:latin typeface="Meiryo UI" panose="020B0604030504040204" pitchFamily="50" charset="-128"/>
                          <a:ea typeface="Meiryo UI" panose="020B0604030504040204" pitchFamily="50" charset="-128"/>
                        </a:rPr>
                        <a:t>円</a:t>
                      </a:r>
                    </a:p>
                  </a:txBody>
                  <a:tcPr marL="23813" marR="23813" marT="14288" marB="14288">
                    <a:lnL w="4763" cap="flat" cmpd="sng" algn="ctr">
                      <a:solidFill>
                        <a:srgbClr val="0050CB"/>
                      </a:solidFill>
                      <a:prstDash val="solid"/>
                      <a:round/>
                      <a:headEnd type="none" w="med" len="med"/>
                      <a:tailEnd type="none" w="med" len="med"/>
                    </a:lnL>
                    <a:lnR w="4763" cap="flat" cmpd="sng" algn="ctr">
                      <a:solidFill>
                        <a:srgbClr val="0050CB"/>
                      </a:solidFill>
                      <a:prstDash val="solid"/>
                      <a:round/>
                      <a:headEnd type="none" w="med" len="med"/>
                      <a:tailEnd type="none" w="med" len="med"/>
                    </a:lnR>
                    <a:lnT w="4763" cap="flat" cmpd="sng" algn="ctr">
                      <a:solidFill>
                        <a:srgbClr val="0050CB"/>
                      </a:solidFill>
                      <a:prstDash val="solid"/>
                      <a:round/>
                      <a:headEnd type="none" w="med" len="med"/>
                      <a:tailEnd type="none" w="med" len="med"/>
                    </a:lnT>
                    <a:lnB w="4763" cap="flat" cmpd="sng" algn="ctr">
                      <a:solidFill>
                        <a:srgbClr val="0050CB"/>
                      </a:solidFill>
                      <a:prstDash val="solid"/>
                      <a:round/>
                      <a:headEnd type="none" w="med" len="med"/>
                      <a:tailEnd type="none" w="med" len="med"/>
                    </a:lnB>
                  </a:tcPr>
                </a:tc>
                <a:extLst>
                  <a:ext uri="{0D108BD9-81ED-4DB2-BD59-A6C34878D82A}">
                    <a16:rowId xmlns:a16="http://schemas.microsoft.com/office/drawing/2014/main" val="349101935"/>
                  </a:ext>
                </a:extLst>
              </a:tr>
              <a:tr h="0">
                <a:tc rowSpan="3">
                  <a:txBody>
                    <a:bodyPr/>
                    <a:lstStyle/>
                    <a:p>
                      <a:pPr algn="ctr"/>
                      <a:r>
                        <a:rPr lang="ja-JP" altLang="en-US" i="0">
                          <a:effectLst/>
                          <a:latin typeface="Meiryo UI" panose="020B0604030504040204" pitchFamily="50" charset="-128"/>
                          <a:ea typeface="Meiryo UI" panose="020B0604030504040204" pitchFamily="50" charset="-128"/>
                        </a:rPr>
                        <a:t>賛助会員</a:t>
                      </a:r>
                    </a:p>
                  </a:txBody>
                  <a:tcPr marL="23813" marR="23813" marT="14288" marB="14288" anchor="ctr">
                    <a:lnL w="4763" cap="flat" cmpd="sng" algn="ctr">
                      <a:solidFill>
                        <a:srgbClr val="0050CB"/>
                      </a:solidFill>
                      <a:prstDash val="solid"/>
                      <a:round/>
                      <a:headEnd type="none" w="med" len="med"/>
                      <a:tailEnd type="none" w="med" len="med"/>
                    </a:lnL>
                    <a:lnR w="4763" cap="flat" cmpd="sng" algn="ctr">
                      <a:solidFill>
                        <a:srgbClr val="0050CB"/>
                      </a:solidFill>
                      <a:prstDash val="solid"/>
                      <a:round/>
                      <a:headEnd type="none" w="med" len="med"/>
                      <a:tailEnd type="none" w="med" len="med"/>
                    </a:lnR>
                    <a:lnT w="4763" cap="flat" cmpd="sng" algn="ctr">
                      <a:solidFill>
                        <a:srgbClr val="0050CB"/>
                      </a:solidFill>
                      <a:prstDash val="solid"/>
                      <a:round/>
                      <a:headEnd type="none" w="med" len="med"/>
                      <a:tailEnd type="none" w="med" len="med"/>
                    </a:lnT>
                    <a:lnB w="4763" cap="flat" cmpd="sng" algn="ctr">
                      <a:solidFill>
                        <a:srgbClr val="0050CB"/>
                      </a:solidFill>
                      <a:prstDash val="solid"/>
                      <a:round/>
                      <a:headEnd type="none" w="med" len="med"/>
                      <a:tailEnd type="none" w="med" len="med"/>
                    </a:lnB>
                    <a:solidFill>
                      <a:srgbClr val="DEEDFF"/>
                    </a:solidFill>
                  </a:tcPr>
                </a:tc>
                <a:tc>
                  <a:txBody>
                    <a:bodyPr/>
                    <a:lstStyle/>
                    <a:p>
                      <a:pPr fontAlgn="t"/>
                      <a:r>
                        <a:rPr lang="ja-JP" altLang="en-US">
                          <a:effectLst/>
                          <a:latin typeface="Meiryo UI" panose="020B0604030504040204" pitchFamily="50" charset="-128"/>
                          <a:ea typeface="Meiryo UI" panose="020B0604030504040204" pitchFamily="50" charset="-128"/>
                        </a:rPr>
                        <a:t>非営利団体</a:t>
                      </a:r>
                    </a:p>
                  </a:txBody>
                  <a:tcPr marL="23813" marR="23813" marT="14288" marB="14288">
                    <a:lnL w="4763" cap="flat" cmpd="sng" algn="ctr">
                      <a:solidFill>
                        <a:srgbClr val="0050CB"/>
                      </a:solidFill>
                      <a:prstDash val="solid"/>
                      <a:round/>
                      <a:headEnd type="none" w="med" len="med"/>
                      <a:tailEnd type="none" w="med" len="med"/>
                    </a:lnL>
                    <a:lnR w="4763" cap="flat" cmpd="sng" algn="ctr">
                      <a:solidFill>
                        <a:srgbClr val="0050CB"/>
                      </a:solidFill>
                      <a:prstDash val="solid"/>
                      <a:round/>
                      <a:headEnd type="none" w="med" len="med"/>
                      <a:tailEnd type="none" w="med" len="med"/>
                    </a:lnR>
                    <a:lnT w="4763" cap="flat" cmpd="sng" algn="ctr">
                      <a:solidFill>
                        <a:srgbClr val="0050CB"/>
                      </a:solidFill>
                      <a:prstDash val="solid"/>
                      <a:round/>
                      <a:headEnd type="none" w="med" len="med"/>
                      <a:tailEnd type="none" w="med" len="med"/>
                    </a:lnT>
                    <a:lnB w="4763" cap="flat" cmpd="sng" algn="ctr">
                      <a:solidFill>
                        <a:srgbClr val="0050CB"/>
                      </a:solidFill>
                      <a:prstDash val="solid"/>
                      <a:round/>
                      <a:headEnd type="none" w="med" len="med"/>
                      <a:tailEnd type="none" w="med" len="med"/>
                    </a:lnB>
                  </a:tcPr>
                </a:tc>
                <a:tc>
                  <a:txBody>
                    <a:bodyPr/>
                    <a:lstStyle/>
                    <a:p>
                      <a:pPr fontAlgn="t"/>
                      <a:r>
                        <a:rPr lang="en-US" altLang="ja-JP">
                          <a:effectLst/>
                          <a:latin typeface="Meiryo UI" panose="020B0604030504040204" pitchFamily="50" charset="-128"/>
                          <a:ea typeface="Meiryo UI" panose="020B0604030504040204" pitchFamily="50" charset="-128"/>
                        </a:rPr>
                        <a:t>5,000</a:t>
                      </a:r>
                      <a:r>
                        <a:rPr lang="ja-JP" altLang="en-US">
                          <a:effectLst/>
                          <a:latin typeface="Meiryo UI" panose="020B0604030504040204" pitchFamily="50" charset="-128"/>
                          <a:ea typeface="Meiryo UI" panose="020B0604030504040204" pitchFamily="50" charset="-128"/>
                        </a:rPr>
                        <a:t>円（一口）</a:t>
                      </a:r>
                    </a:p>
                  </a:txBody>
                  <a:tcPr marL="23813" marR="23813" marT="14288" marB="14288">
                    <a:lnL w="4763" cap="flat" cmpd="sng" algn="ctr">
                      <a:solidFill>
                        <a:srgbClr val="0050CB"/>
                      </a:solidFill>
                      <a:prstDash val="solid"/>
                      <a:round/>
                      <a:headEnd type="none" w="med" len="med"/>
                      <a:tailEnd type="none" w="med" len="med"/>
                    </a:lnL>
                    <a:lnR w="4763" cap="flat" cmpd="sng" algn="ctr">
                      <a:solidFill>
                        <a:srgbClr val="0050CB"/>
                      </a:solidFill>
                      <a:prstDash val="solid"/>
                      <a:round/>
                      <a:headEnd type="none" w="med" len="med"/>
                      <a:tailEnd type="none" w="med" len="med"/>
                    </a:lnR>
                    <a:lnT w="4763" cap="flat" cmpd="sng" algn="ctr">
                      <a:solidFill>
                        <a:srgbClr val="0050CB"/>
                      </a:solidFill>
                      <a:prstDash val="solid"/>
                      <a:round/>
                      <a:headEnd type="none" w="med" len="med"/>
                      <a:tailEnd type="none" w="med" len="med"/>
                    </a:lnT>
                    <a:lnB w="4763" cap="flat" cmpd="sng" algn="ctr">
                      <a:solidFill>
                        <a:srgbClr val="0050CB"/>
                      </a:solidFill>
                      <a:prstDash val="solid"/>
                      <a:round/>
                      <a:headEnd type="none" w="med" len="med"/>
                      <a:tailEnd type="none" w="med" len="med"/>
                    </a:lnB>
                  </a:tcPr>
                </a:tc>
                <a:extLst>
                  <a:ext uri="{0D108BD9-81ED-4DB2-BD59-A6C34878D82A}">
                    <a16:rowId xmlns:a16="http://schemas.microsoft.com/office/drawing/2014/main" val="1701011697"/>
                  </a:ext>
                </a:extLst>
              </a:tr>
              <a:tr h="0">
                <a:tc vMerge="1">
                  <a:txBody>
                    <a:bodyPr/>
                    <a:lstStyle/>
                    <a:p>
                      <a:endParaRPr kumimoji="1" lang="ja-JP" altLang="en-US"/>
                    </a:p>
                  </a:txBody>
                  <a:tcPr/>
                </a:tc>
                <a:tc>
                  <a:txBody>
                    <a:bodyPr/>
                    <a:lstStyle/>
                    <a:p>
                      <a:pPr fontAlgn="t"/>
                      <a:r>
                        <a:rPr lang="ja-JP" altLang="en-US">
                          <a:effectLst/>
                          <a:latin typeface="Meiryo UI" panose="020B0604030504040204" pitchFamily="50" charset="-128"/>
                          <a:ea typeface="Meiryo UI" panose="020B0604030504040204" pitchFamily="50" charset="-128"/>
                        </a:rPr>
                        <a:t>営利団体</a:t>
                      </a:r>
                    </a:p>
                  </a:txBody>
                  <a:tcPr marL="23813" marR="23813" marT="14288" marB="14288">
                    <a:lnL w="4763" cap="flat" cmpd="sng" algn="ctr">
                      <a:solidFill>
                        <a:srgbClr val="0050CB"/>
                      </a:solidFill>
                      <a:prstDash val="solid"/>
                      <a:round/>
                      <a:headEnd type="none" w="med" len="med"/>
                      <a:tailEnd type="none" w="med" len="med"/>
                    </a:lnL>
                    <a:lnR w="4763" cap="flat" cmpd="sng" algn="ctr">
                      <a:solidFill>
                        <a:srgbClr val="0050CB"/>
                      </a:solidFill>
                      <a:prstDash val="solid"/>
                      <a:round/>
                      <a:headEnd type="none" w="med" len="med"/>
                      <a:tailEnd type="none" w="med" len="med"/>
                    </a:lnR>
                    <a:lnT w="4763" cap="flat" cmpd="sng" algn="ctr">
                      <a:solidFill>
                        <a:srgbClr val="0050CB"/>
                      </a:solidFill>
                      <a:prstDash val="solid"/>
                      <a:round/>
                      <a:headEnd type="none" w="med" len="med"/>
                      <a:tailEnd type="none" w="med" len="med"/>
                    </a:lnT>
                    <a:lnB w="4763" cap="flat" cmpd="sng" algn="ctr">
                      <a:solidFill>
                        <a:srgbClr val="0050CB"/>
                      </a:solidFill>
                      <a:prstDash val="solid"/>
                      <a:round/>
                      <a:headEnd type="none" w="med" len="med"/>
                      <a:tailEnd type="none" w="med" len="med"/>
                    </a:lnB>
                  </a:tcPr>
                </a:tc>
                <a:tc>
                  <a:txBody>
                    <a:bodyPr/>
                    <a:lstStyle/>
                    <a:p>
                      <a:pPr fontAlgn="t"/>
                      <a:r>
                        <a:rPr lang="en-US" altLang="ja-JP">
                          <a:effectLst/>
                          <a:latin typeface="Meiryo UI" panose="020B0604030504040204" pitchFamily="50" charset="-128"/>
                          <a:ea typeface="Meiryo UI" panose="020B0604030504040204" pitchFamily="50" charset="-128"/>
                        </a:rPr>
                        <a:t>25,000</a:t>
                      </a:r>
                      <a:r>
                        <a:rPr lang="ja-JP" altLang="en-US">
                          <a:effectLst/>
                          <a:latin typeface="Meiryo UI" panose="020B0604030504040204" pitchFamily="50" charset="-128"/>
                          <a:ea typeface="Meiryo UI" panose="020B0604030504040204" pitchFamily="50" charset="-128"/>
                        </a:rPr>
                        <a:t>円（一口）</a:t>
                      </a:r>
                    </a:p>
                  </a:txBody>
                  <a:tcPr marL="23813" marR="23813" marT="14288" marB="14288">
                    <a:lnL w="4763" cap="flat" cmpd="sng" algn="ctr">
                      <a:solidFill>
                        <a:srgbClr val="0050CB"/>
                      </a:solidFill>
                      <a:prstDash val="solid"/>
                      <a:round/>
                      <a:headEnd type="none" w="med" len="med"/>
                      <a:tailEnd type="none" w="med" len="med"/>
                    </a:lnL>
                    <a:lnR w="4763" cap="flat" cmpd="sng" algn="ctr">
                      <a:solidFill>
                        <a:srgbClr val="0050CB"/>
                      </a:solidFill>
                      <a:prstDash val="solid"/>
                      <a:round/>
                      <a:headEnd type="none" w="med" len="med"/>
                      <a:tailEnd type="none" w="med" len="med"/>
                    </a:lnR>
                    <a:lnT w="4763" cap="flat" cmpd="sng" algn="ctr">
                      <a:solidFill>
                        <a:srgbClr val="0050CB"/>
                      </a:solidFill>
                      <a:prstDash val="solid"/>
                      <a:round/>
                      <a:headEnd type="none" w="med" len="med"/>
                      <a:tailEnd type="none" w="med" len="med"/>
                    </a:lnT>
                    <a:lnB w="4763" cap="flat" cmpd="sng" algn="ctr">
                      <a:solidFill>
                        <a:srgbClr val="0050CB"/>
                      </a:solidFill>
                      <a:prstDash val="solid"/>
                      <a:round/>
                      <a:headEnd type="none" w="med" len="med"/>
                      <a:tailEnd type="none" w="med" len="med"/>
                    </a:lnB>
                  </a:tcPr>
                </a:tc>
                <a:extLst>
                  <a:ext uri="{0D108BD9-81ED-4DB2-BD59-A6C34878D82A}">
                    <a16:rowId xmlns:a16="http://schemas.microsoft.com/office/drawing/2014/main" val="761493890"/>
                  </a:ext>
                </a:extLst>
              </a:tr>
              <a:tr h="0">
                <a:tc vMerge="1">
                  <a:txBody>
                    <a:bodyPr/>
                    <a:lstStyle/>
                    <a:p>
                      <a:endParaRPr kumimoji="1" lang="ja-JP" altLang="en-US"/>
                    </a:p>
                  </a:txBody>
                  <a:tcPr/>
                </a:tc>
                <a:tc>
                  <a:txBody>
                    <a:bodyPr/>
                    <a:lstStyle/>
                    <a:p>
                      <a:pPr fontAlgn="t"/>
                      <a:r>
                        <a:rPr lang="ja-JP" altLang="en-US">
                          <a:effectLst/>
                          <a:latin typeface="Meiryo UI" panose="020B0604030504040204" pitchFamily="50" charset="-128"/>
                          <a:ea typeface="Meiryo UI" panose="020B0604030504040204" pitchFamily="50" charset="-128"/>
                        </a:rPr>
                        <a:t>個人</a:t>
                      </a:r>
                    </a:p>
                  </a:txBody>
                  <a:tcPr marL="23813" marR="23813" marT="14288" marB="14288">
                    <a:lnL w="4763" cap="flat" cmpd="sng" algn="ctr">
                      <a:solidFill>
                        <a:srgbClr val="0050CB"/>
                      </a:solidFill>
                      <a:prstDash val="solid"/>
                      <a:round/>
                      <a:headEnd type="none" w="med" len="med"/>
                      <a:tailEnd type="none" w="med" len="med"/>
                    </a:lnL>
                    <a:lnR w="4763" cap="flat" cmpd="sng" algn="ctr">
                      <a:solidFill>
                        <a:srgbClr val="0050CB"/>
                      </a:solidFill>
                      <a:prstDash val="solid"/>
                      <a:round/>
                      <a:headEnd type="none" w="med" len="med"/>
                      <a:tailEnd type="none" w="med" len="med"/>
                    </a:lnR>
                    <a:lnT w="4763" cap="flat" cmpd="sng" algn="ctr">
                      <a:solidFill>
                        <a:srgbClr val="0050CB"/>
                      </a:solidFill>
                      <a:prstDash val="solid"/>
                      <a:round/>
                      <a:headEnd type="none" w="med" len="med"/>
                      <a:tailEnd type="none" w="med" len="med"/>
                    </a:lnT>
                    <a:lnB w="4763" cap="flat" cmpd="sng" algn="ctr">
                      <a:solidFill>
                        <a:srgbClr val="0050CB"/>
                      </a:solidFill>
                      <a:prstDash val="solid"/>
                      <a:round/>
                      <a:headEnd type="none" w="med" len="med"/>
                      <a:tailEnd type="none" w="med" len="med"/>
                    </a:lnB>
                  </a:tcPr>
                </a:tc>
                <a:tc>
                  <a:txBody>
                    <a:bodyPr/>
                    <a:lstStyle/>
                    <a:p>
                      <a:pPr fontAlgn="t"/>
                      <a:r>
                        <a:rPr lang="en-US" altLang="ja-JP" dirty="0">
                          <a:effectLst/>
                          <a:latin typeface="Meiryo UI" panose="020B0604030504040204" pitchFamily="50" charset="-128"/>
                          <a:ea typeface="Meiryo UI" panose="020B0604030504040204" pitchFamily="50" charset="-128"/>
                        </a:rPr>
                        <a:t>5,000</a:t>
                      </a:r>
                      <a:r>
                        <a:rPr lang="ja-JP" altLang="en-US" dirty="0">
                          <a:effectLst/>
                          <a:latin typeface="Meiryo UI" panose="020B0604030504040204" pitchFamily="50" charset="-128"/>
                          <a:ea typeface="Meiryo UI" panose="020B0604030504040204" pitchFamily="50" charset="-128"/>
                        </a:rPr>
                        <a:t>円（一口）</a:t>
                      </a:r>
                    </a:p>
                  </a:txBody>
                  <a:tcPr marL="23813" marR="23813" marT="14288" marB="14288">
                    <a:lnL w="4763" cap="flat" cmpd="sng" algn="ctr">
                      <a:solidFill>
                        <a:srgbClr val="0050CB"/>
                      </a:solidFill>
                      <a:prstDash val="solid"/>
                      <a:round/>
                      <a:headEnd type="none" w="med" len="med"/>
                      <a:tailEnd type="none" w="med" len="med"/>
                    </a:lnL>
                    <a:lnR w="4763" cap="flat" cmpd="sng" algn="ctr">
                      <a:solidFill>
                        <a:srgbClr val="0050CB"/>
                      </a:solidFill>
                      <a:prstDash val="solid"/>
                      <a:round/>
                      <a:headEnd type="none" w="med" len="med"/>
                      <a:tailEnd type="none" w="med" len="med"/>
                    </a:lnR>
                    <a:lnT w="4763" cap="flat" cmpd="sng" algn="ctr">
                      <a:solidFill>
                        <a:srgbClr val="0050CB"/>
                      </a:solidFill>
                      <a:prstDash val="solid"/>
                      <a:round/>
                      <a:headEnd type="none" w="med" len="med"/>
                      <a:tailEnd type="none" w="med" len="med"/>
                    </a:lnT>
                    <a:lnB w="4763" cap="flat" cmpd="sng" algn="ctr">
                      <a:solidFill>
                        <a:srgbClr val="0050CB"/>
                      </a:solidFill>
                      <a:prstDash val="solid"/>
                      <a:round/>
                      <a:headEnd type="none" w="med" len="med"/>
                      <a:tailEnd type="none" w="med" len="med"/>
                    </a:lnB>
                  </a:tcPr>
                </a:tc>
                <a:extLst>
                  <a:ext uri="{0D108BD9-81ED-4DB2-BD59-A6C34878D82A}">
                    <a16:rowId xmlns:a16="http://schemas.microsoft.com/office/drawing/2014/main" val="1623317159"/>
                  </a:ext>
                </a:extLst>
              </a:tr>
            </a:tbl>
          </a:graphicData>
        </a:graphic>
      </p:graphicFrame>
      <p:sp>
        <p:nvSpPr>
          <p:cNvPr id="7" name="テキスト ボックス 6"/>
          <p:cNvSpPr txBox="1"/>
          <p:nvPr/>
        </p:nvSpPr>
        <p:spPr>
          <a:xfrm>
            <a:off x="1067747" y="2379712"/>
            <a:ext cx="2663687" cy="36933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入会金 </a:t>
            </a:r>
            <a:r>
              <a:rPr kumimoji="1" lang="en-US" altLang="ja-JP" dirty="0">
                <a:latin typeface="Meiryo UI" panose="020B0604030504040204" pitchFamily="50" charset="-128"/>
                <a:ea typeface="Meiryo UI" panose="020B0604030504040204" pitchFamily="50" charset="-128"/>
              </a:rPr>
              <a:t>0</a:t>
            </a:r>
            <a:r>
              <a:rPr kumimoji="1" lang="ja-JP" altLang="en-US" dirty="0">
                <a:latin typeface="Meiryo UI" panose="020B0604030504040204" pitchFamily="50" charset="-128"/>
                <a:ea typeface="Meiryo UI" panose="020B0604030504040204" pitchFamily="50" charset="-128"/>
              </a:rPr>
              <a:t>円</a:t>
            </a:r>
          </a:p>
        </p:txBody>
      </p:sp>
      <p:sp>
        <p:nvSpPr>
          <p:cNvPr id="10" name="テキスト ボックス 9"/>
          <p:cNvSpPr txBox="1"/>
          <p:nvPr/>
        </p:nvSpPr>
        <p:spPr>
          <a:xfrm>
            <a:off x="1277888" y="5406887"/>
            <a:ext cx="5077476" cy="461665"/>
          </a:xfrm>
          <a:prstGeom prst="rect">
            <a:avLst/>
          </a:prstGeom>
          <a:noFill/>
        </p:spPr>
        <p:txBody>
          <a:bodyPr wrap="square" rtlCol="0">
            <a:spAutoFit/>
          </a:bodyPr>
          <a:lstStyle/>
          <a:p>
            <a:r>
              <a:rPr kumimoji="1" lang="ja-JP" altLang="en-US" sz="2400" dirty="0">
                <a:latin typeface="Meiryo UI" panose="020B0604030504040204" pitchFamily="50" charset="-128"/>
                <a:ea typeface="Meiryo UI" panose="020B0604030504040204" pitchFamily="50" charset="-128"/>
              </a:rPr>
              <a:t>お問い合わせ：</a:t>
            </a:r>
            <a:r>
              <a:rPr lang="en-US" altLang="ja-JP" sz="2400" dirty="0">
                <a:latin typeface="Meiryo UI" panose="020B0604030504040204" pitchFamily="50" charset="-128"/>
                <a:ea typeface="Meiryo UI" panose="020B0604030504040204" pitchFamily="50" charset="-128"/>
              </a:rPr>
              <a:t>info@jwac.or.jp</a:t>
            </a:r>
            <a:endParaRPr kumimoji="1" lang="ja-JP" altLang="en-US" sz="2400" dirty="0">
              <a:latin typeface="Meiryo UI" panose="020B0604030504040204" pitchFamily="50" charset="-128"/>
              <a:ea typeface="Meiryo UI" panose="020B0604030504040204" pitchFamily="50" charset="-128"/>
            </a:endParaRPr>
          </a:p>
        </p:txBody>
      </p:sp>
      <p:sp>
        <p:nvSpPr>
          <p:cNvPr id="3" name="フッター プレースホルダー 2"/>
          <p:cNvSpPr>
            <a:spLocks noGrp="1"/>
          </p:cNvSpPr>
          <p:nvPr>
            <p:ph type="ftr" sz="quarter" idx="11"/>
          </p:nvPr>
        </p:nvSpPr>
        <p:spPr>
          <a:xfrm>
            <a:off x="834261" y="6272257"/>
            <a:ext cx="6672887" cy="365125"/>
          </a:xfrm>
        </p:spPr>
        <p:txBody>
          <a:bodyPr/>
          <a:lstStyle/>
          <a:p>
            <a:r>
              <a:rPr kumimoji="1" lang="ja-JP" altLang="en-US"/>
              <a:t>渡辺隆行「ユーザ中心の</a:t>
            </a:r>
            <a:r>
              <a:rPr kumimoji="1" lang="en-US" altLang="ja-JP"/>
              <a:t>Web</a:t>
            </a:r>
            <a:r>
              <a:rPr kumimoji="1" lang="ja-JP" altLang="en-US"/>
              <a:t>アクセシビリティをデザインする」（</a:t>
            </a:r>
            <a:r>
              <a:rPr kumimoji="1" lang="en-US" altLang="ja-JP"/>
              <a:t>2017</a:t>
            </a:r>
            <a:r>
              <a:rPr kumimoji="1" lang="ja-JP" altLang="en-US"/>
              <a:t>年</a:t>
            </a:r>
            <a:r>
              <a:rPr kumimoji="1" lang="en-US" altLang="ja-JP"/>
              <a:t>5</a:t>
            </a:r>
            <a:r>
              <a:rPr kumimoji="1" lang="ja-JP" altLang="en-US"/>
              <a:t>月</a:t>
            </a:r>
            <a:r>
              <a:rPr kumimoji="1" lang="en-US" altLang="ja-JP"/>
              <a:t>26</a:t>
            </a:r>
            <a:r>
              <a:rPr kumimoji="1" lang="ja-JP" altLang="en-US"/>
              <a:t>日，</a:t>
            </a:r>
            <a:r>
              <a:rPr kumimoji="1" lang="en-US" altLang="ja-JP"/>
              <a:t>JWAC</a:t>
            </a:r>
            <a:r>
              <a:rPr kumimoji="1" lang="ja-JP" altLang="en-US"/>
              <a:t>）</a:t>
            </a:r>
          </a:p>
        </p:txBody>
      </p:sp>
      <p:sp>
        <p:nvSpPr>
          <p:cNvPr id="6" name="スライド番号プレースホルダー 5"/>
          <p:cNvSpPr>
            <a:spLocks noGrp="1"/>
          </p:cNvSpPr>
          <p:nvPr>
            <p:ph type="sldNum" sz="quarter" idx="12"/>
          </p:nvPr>
        </p:nvSpPr>
        <p:spPr/>
        <p:txBody>
          <a:bodyPr/>
          <a:lstStyle/>
          <a:p>
            <a:fld id="{B37E87B4-A22B-40F9-8AA7-77DD401120BD}" type="slidenum">
              <a:rPr lang="ja-JP" altLang="en-US" smtClean="0"/>
              <a:pPr/>
              <a:t>38</a:t>
            </a:fld>
            <a:endParaRPr lang="ja-JP" altLang="en-US" dirty="0"/>
          </a:p>
        </p:txBody>
      </p:sp>
    </p:spTree>
    <p:extLst>
      <p:ext uri="{BB962C8B-B14F-4D97-AF65-F5344CB8AC3E}">
        <p14:creationId xmlns:p14="http://schemas.microsoft.com/office/powerpoint/2010/main" val="1163567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Meiryo UI" panose="020B0604030504040204" pitchFamily="50" charset="-128"/>
                <a:ea typeface="Meiryo UI" panose="020B0604030504040204" pitchFamily="50" charset="-128"/>
              </a:rPr>
              <a:t>今日の話の流れ</a:t>
            </a:r>
          </a:p>
        </p:txBody>
      </p:sp>
      <p:sp>
        <p:nvSpPr>
          <p:cNvPr id="3" name="コンテンツ プレースホルダー 2"/>
          <p:cNvSpPr>
            <a:spLocks noGrp="1"/>
          </p:cNvSpPr>
          <p:nvPr>
            <p:ph sz="quarter" idx="13"/>
          </p:nvPr>
        </p:nvSpPr>
        <p:spPr>
          <a:xfrm>
            <a:off x="976876" y="2150270"/>
            <a:ext cx="10075438" cy="3640930"/>
          </a:xfrm>
        </p:spPr>
        <p:txBody>
          <a:bodyPr>
            <a:normAutofit/>
          </a:bodyPr>
          <a:lstStyle/>
          <a:p>
            <a:pPr marL="514350" indent="-514350">
              <a:spcAft>
                <a:spcPts val="1200"/>
              </a:spcAft>
              <a:buFont typeface="+mj-lt"/>
              <a:buAutoNum type="arabicPeriod"/>
            </a:pPr>
            <a:r>
              <a:rPr lang="ja-JP" altLang="en-US" sz="3000" dirty="0">
                <a:solidFill>
                  <a:srgbClr val="FF0000"/>
                </a:solidFill>
                <a:latin typeface="Meiryo UI" panose="020B0604030504040204" pitchFamily="50" charset="-128"/>
                <a:ea typeface="Meiryo UI" panose="020B0604030504040204" pitchFamily="50" charset="-128"/>
                <a:cs typeface="Arial Unicode MS" panose="020B0604020202020204" pitchFamily="50" charset="-128"/>
              </a:rPr>
              <a:t>渡辺</a:t>
            </a:r>
            <a:r>
              <a:rPr kumimoji="1" lang="ja-JP" altLang="en-US" sz="3000" dirty="0">
                <a:solidFill>
                  <a:srgbClr val="FF0000"/>
                </a:solidFill>
                <a:latin typeface="Meiryo UI" panose="020B0604030504040204" pitchFamily="50" charset="-128"/>
                <a:ea typeface="Meiryo UI" panose="020B0604030504040204" pitchFamily="50" charset="-128"/>
                <a:cs typeface="Arial Unicode MS" panose="020B0604020202020204" pitchFamily="50" charset="-128"/>
              </a:rPr>
              <a:t>の問題意識</a:t>
            </a:r>
            <a:endParaRPr kumimoji="1" lang="en-US" altLang="ja-JP" sz="3000" dirty="0">
              <a:solidFill>
                <a:srgbClr val="FF0000"/>
              </a:solidFill>
              <a:latin typeface="Meiryo UI" panose="020B0604030504040204" pitchFamily="50" charset="-128"/>
              <a:ea typeface="Meiryo UI" panose="020B0604030504040204" pitchFamily="50" charset="-128"/>
              <a:cs typeface="Arial Unicode MS" panose="020B0604020202020204" pitchFamily="50" charset="-128"/>
            </a:endParaRPr>
          </a:p>
          <a:p>
            <a:pPr marL="514350" indent="-514350">
              <a:spcAft>
                <a:spcPts val="1200"/>
              </a:spcAft>
              <a:buFont typeface="+mj-lt"/>
              <a:buAutoNum type="arabicPeriod"/>
            </a:pPr>
            <a:r>
              <a:rPr lang="ja-JP" altLang="en-US" sz="3000" dirty="0">
                <a:latin typeface="Meiryo UI" panose="020B0604030504040204" pitchFamily="50" charset="-128"/>
                <a:ea typeface="Meiryo UI" panose="020B0604030504040204" pitchFamily="50" charset="-128"/>
                <a:cs typeface="Arial Unicode MS" panose="020B0604020202020204" pitchFamily="50" charset="-128"/>
              </a:rPr>
              <a:t>デザインとは</a:t>
            </a:r>
            <a:endParaRPr lang="en-US" altLang="ja-JP" sz="3000" dirty="0">
              <a:latin typeface="Meiryo UI" panose="020B0604030504040204" pitchFamily="50" charset="-128"/>
              <a:ea typeface="Meiryo UI" panose="020B0604030504040204" pitchFamily="50" charset="-128"/>
              <a:cs typeface="Arial Unicode MS" panose="020B0604020202020204" pitchFamily="50" charset="-128"/>
            </a:endParaRPr>
          </a:p>
          <a:p>
            <a:pPr marL="514350" indent="-514350">
              <a:spcAft>
                <a:spcPts val="1200"/>
              </a:spcAft>
              <a:buFont typeface="+mj-lt"/>
              <a:buAutoNum type="arabicPeriod"/>
            </a:pPr>
            <a:r>
              <a:rPr kumimoji="1" lang="ja-JP" altLang="en-US" sz="3000" dirty="0">
                <a:latin typeface="Meiryo UI" panose="020B0604030504040204" pitchFamily="50" charset="-128"/>
                <a:ea typeface="Meiryo UI" panose="020B0604030504040204" pitchFamily="50" charset="-128"/>
                <a:cs typeface="Arial Unicode MS" panose="020B0604020202020204" pitchFamily="50" charset="-128"/>
              </a:rPr>
              <a:t>人間中心設計</a:t>
            </a:r>
            <a:endParaRPr kumimoji="1" lang="en-US" altLang="ja-JP" sz="3000" dirty="0">
              <a:latin typeface="Meiryo UI" panose="020B0604030504040204" pitchFamily="50" charset="-128"/>
              <a:ea typeface="Meiryo UI" panose="020B0604030504040204" pitchFamily="50" charset="-128"/>
              <a:cs typeface="Arial Unicode MS" panose="020B0604020202020204" pitchFamily="50" charset="-128"/>
            </a:endParaRPr>
          </a:p>
          <a:p>
            <a:pPr marL="514350" indent="-514350">
              <a:spcAft>
                <a:spcPts val="1200"/>
              </a:spcAft>
              <a:buFont typeface="+mj-lt"/>
              <a:buAutoNum type="arabicPeriod"/>
            </a:pPr>
            <a:r>
              <a:rPr lang="en-US" altLang="ja-JP" sz="3000" cap="none" dirty="0">
                <a:latin typeface="Meiryo UI" panose="020B0604030504040204" pitchFamily="50" charset="-128"/>
                <a:ea typeface="Meiryo UI" panose="020B0604030504040204" pitchFamily="50" charset="-128"/>
                <a:cs typeface="Arial Unicode MS" panose="020B0604020202020204" pitchFamily="50" charset="-128"/>
              </a:rPr>
              <a:t>Web</a:t>
            </a:r>
            <a:r>
              <a:rPr lang="ja-JP" altLang="en-US" sz="3000" cap="none" dirty="0">
                <a:latin typeface="Meiryo UI" panose="020B0604030504040204" pitchFamily="50" charset="-128"/>
                <a:ea typeface="Meiryo UI" panose="020B0604030504040204" pitchFamily="50" charset="-128"/>
                <a:cs typeface="Arial Unicode MS" panose="020B0604020202020204" pitchFamily="50" charset="-128"/>
              </a:rPr>
              <a:t>アクセシビリティ</a:t>
            </a:r>
            <a:endParaRPr kumimoji="1" lang="en-US" altLang="ja-JP" sz="3000" cap="none" dirty="0">
              <a:latin typeface="Meiryo UI" panose="020B0604030504040204" pitchFamily="50" charset="-128"/>
              <a:ea typeface="Meiryo UI" panose="020B0604030504040204" pitchFamily="50" charset="-128"/>
              <a:cs typeface="Arial Unicode MS" panose="020B0604020202020204" pitchFamily="50" charset="-128"/>
            </a:endParaRPr>
          </a:p>
        </p:txBody>
      </p:sp>
      <p:sp>
        <p:nvSpPr>
          <p:cNvPr id="4" name="フッター プレースホルダー 3"/>
          <p:cNvSpPr>
            <a:spLocks noGrp="1"/>
          </p:cNvSpPr>
          <p:nvPr>
            <p:ph type="ftr" sz="quarter" idx="11"/>
          </p:nvPr>
        </p:nvSpPr>
        <p:spPr/>
        <p:txBody>
          <a:bodyPr/>
          <a:lstStyle/>
          <a:p>
            <a:r>
              <a:rPr kumimoji="1" lang="ja-JP" altLang="en-US"/>
              <a:t>渡辺隆行「ユーザ中心の</a:t>
            </a:r>
            <a:r>
              <a:rPr kumimoji="1" lang="en-US" altLang="ja-JP"/>
              <a:t>Web</a:t>
            </a:r>
            <a:r>
              <a:rPr kumimoji="1" lang="ja-JP" altLang="en-US"/>
              <a:t>アクセシビリティをデザインする」（</a:t>
            </a:r>
            <a:r>
              <a:rPr kumimoji="1" lang="en-US" altLang="ja-JP"/>
              <a:t>2017</a:t>
            </a:r>
            <a:r>
              <a:rPr kumimoji="1" lang="ja-JP" altLang="en-US"/>
              <a:t>年</a:t>
            </a:r>
            <a:r>
              <a:rPr kumimoji="1" lang="en-US" altLang="ja-JP"/>
              <a:t>5</a:t>
            </a:r>
            <a:r>
              <a:rPr kumimoji="1" lang="ja-JP" altLang="en-US"/>
              <a:t>月</a:t>
            </a:r>
            <a:r>
              <a:rPr kumimoji="1" lang="en-US" altLang="ja-JP"/>
              <a:t>26</a:t>
            </a:r>
            <a:r>
              <a:rPr kumimoji="1" lang="ja-JP" altLang="en-US"/>
              <a:t>日，</a:t>
            </a:r>
            <a:r>
              <a:rPr kumimoji="1" lang="en-US" altLang="ja-JP"/>
              <a:t>JWAC</a:t>
            </a:r>
            <a:r>
              <a:rPr kumimoji="1" lang="ja-JP" altLang="en-US"/>
              <a:t>）</a:t>
            </a:r>
          </a:p>
        </p:txBody>
      </p:sp>
      <p:sp>
        <p:nvSpPr>
          <p:cNvPr id="5" name="スライド番号プレースホルダー 4"/>
          <p:cNvSpPr>
            <a:spLocks noGrp="1"/>
          </p:cNvSpPr>
          <p:nvPr>
            <p:ph type="sldNum" sz="quarter" idx="12"/>
          </p:nvPr>
        </p:nvSpPr>
        <p:spPr/>
        <p:txBody>
          <a:bodyPr/>
          <a:lstStyle/>
          <a:p>
            <a:fld id="{B37E87B4-A22B-40F9-8AA7-77DD401120BD}" type="slidenum">
              <a:rPr lang="ja-JP" altLang="en-US" smtClean="0"/>
              <a:pPr/>
              <a:t>4</a:t>
            </a:fld>
            <a:endParaRPr lang="ja-JP" altLang="en-US" dirty="0"/>
          </a:p>
        </p:txBody>
      </p:sp>
    </p:spTree>
    <p:extLst>
      <p:ext uri="{BB962C8B-B14F-4D97-AF65-F5344CB8AC3E}">
        <p14:creationId xmlns:p14="http://schemas.microsoft.com/office/powerpoint/2010/main" val="595772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13775" y="618518"/>
            <a:ext cx="10364451" cy="988782"/>
          </a:xfrm>
        </p:spPr>
        <p:txBody>
          <a:bodyPr/>
          <a:lstStyle/>
          <a:p>
            <a:r>
              <a:rPr kumimoji="1" lang="en-US" altLang="ja-JP" dirty="0">
                <a:latin typeface="Meiryo UI" panose="020B0604030504040204" pitchFamily="50" charset="-128"/>
                <a:ea typeface="Meiryo UI" panose="020B0604030504040204" pitchFamily="50" charset="-128"/>
              </a:rPr>
              <a:t>JIS</a:t>
            </a:r>
            <a:r>
              <a:rPr kumimoji="1" lang="ja-JP" altLang="en-US"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X</a:t>
            </a:r>
            <a:r>
              <a:rPr kumimoji="1" lang="ja-JP" altLang="en-US"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8341-3:2004</a:t>
            </a:r>
            <a:r>
              <a:rPr kumimoji="1" lang="ja-JP" altLang="en-US" dirty="0">
                <a:latin typeface="Meiryo UI" panose="020B0604030504040204" pitchFamily="50" charset="-128"/>
                <a:ea typeface="Meiryo UI" panose="020B0604030504040204" pitchFamily="50" charset="-128"/>
              </a:rPr>
              <a:t>以前</a:t>
            </a:r>
          </a:p>
        </p:txBody>
      </p:sp>
      <p:sp>
        <p:nvSpPr>
          <p:cNvPr id="3" name="コンテンツ プレースホルダー 2"/>
          <p:cNvSpPr>
            <a:spLocks noGrp="1"/>
          </p:cNvSpPr>
          <p:nvPr>
            <p:ph sz="quarter" idx="13"/>
          </p:nvPr>
        </p:nvSpPr>
        <p:spPr>
          <a:xfrm>
            <a:off x="1588024" y="2873828"/>
            <a:ext cx="8386675" cy="3320217"/>
          </a:xfrm>
        </p:spPr>
        <p:txBody>
          <a:bodyPr>
            <a:noAutofit/>
          </a:bodyPr>
          <a:lstStyle/>
          <a:p>
            <a:pPr marL="0" indent="0">
              <a:buNone/>
            </a:pPr>
            <a:r>
              <a:rPr lang="ja-JP" altLang="en-US" sz="2800" dirty="0">
                <a:latin typeface="Meiryo UI" panose="020B0604030504040204" pitchFamily="50" charset="-128"/>
                <a:ea typeface="Meiryo UI" panose="020B0604030504040204" pitchFamily="50" charset="-128"/>
              </a:rPr>
              <a:t>公共や民間での独自の</a:t>
            </a:r>
            <a:r>
              <a:rPr lang="en-US" altLang="ja-JP" sz="2800" dirty="0">
                <a:latin typeface="Meiryo UI" panose="020B0604030504040204" pitchFamily="50" charset="-128"/>
                <a:ea typeface="Meiryo UI" panose="020B0604030504040204" pitchFamily="50" charset="-128"/>
              </a:rPr>
              <a:t>WCAG</a:t>
            </a:r>
            <a:r>
              <a:rPr lang="ja-JP" altLang="en-US" sz="2800" dirty="0">
                <a:latin typeface="Meiryo UI" panose="020B0604030504040204" pitchFamily="50" charset="-128"/>
                <a:ea typeface="Meiryo UI" panose="020B0604030504040204" pitchFamily="50" charset="-128"/>
              </a:rPr>
              <a:t> </a:t>
            </a:r>
            <a:r>
              <a:rPr lang="en-US" altLang="ja-JP" sz="2800" dirty="0">
                <a:latin typeface="Meiryo UI" panose="020B0604030504040204" pitchFamily="50" charset="-128"/>
                <a:ea typeface="Meiryo UI" panose="020B0604030504040204" pitchFamily="50" charset="-128"/>
              </a:rPr>
              <a:t>1.0</a:t>
            </a:r>
            <a:r>
              <a:rPr lang="ja-JP" altLang="en-US" sz="2800" dirty="0">
                <a:latin typeface="Meiryo UI" panose="020B0604030504040204" pitchFamily="50" charset="-128"/>
                <a:ea typeface="Meiryo UI" panose="020B0604030504040204" pitchFamily="50" charset="-128"/>
              </a:rPr>
              <a:t>つまみ食いガイドライン</a:t>
            </a:r>
            <a:endParaRPr kumimoji="1" lang="ja-JP" altLang="en-US" sz="28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p:txBody>
          <a:bodyPr/>
          <a:lstStyle/>
          <a:p>
            <a:r>
              <a:rPr kumimoji="1" lang="ja-JP" altLang="en-US"/>
              <a:t>渡辺隆行「ユーザ中心の</a:t>
            </a:r>
            <a:r>
              <a:rPr kumimoji="1" lang="en-US" altLang="ja-JP"/>
              <a:t>Web</a:t>
            </a:r>
            <a:r>
              <a:rPr kumimoji="1" lang="ja-JP" altLang="en-US"/>
              <a:t>アクセシビリティをデザインする」（</a:t>
            </a:r>
            <a:r>
              <a:rPr kumimoji="1" lang="en-US" altLang="ja-JP"/>
              <a:t>2017</a:t>
            </a:r>
            <a:r>
              <a:rPr kumimoji="1" lang="ja-JP" altLang="en-US"/>
              <a:t>年</a:t>
            </a:r>
            <a:r>
              <a:rPr kumimoji="1" lang="en-US" altLang="ja-JP"/>
              <a:t>5</a:t>
            </a:r>
            <a:r>
              <a:rPr kumimoji="1" lang="ja-JP" altLang="en-US"/>
              <a:t>月</a:t>
            </a:r>
            <a:r>
              <a:rPr kumimoji="1" lang="en-US" altLang="ja-JP"/>
              <a:t>26</a:t>
            </a:r>
            <a:r>
              <a:rPr kumimoji="1" lang="ja-JP" altLang="en-US"/>
              <a:t>日，</a:t>
            </a:r>
            <a:r>
              <a:rPr kumimoji="1" lang="en-US" altLang="ja-JP"/>
              <a:t>JWAC</a:t>
            </a:r>
            <a:r>
              <a:rPr kumimoji="1" lang="ja-JP" altLang="en-US"/>
              <a:t>）</a:t>
            </a:r>
          </a:p>
        </p:txBody>
      </p:sp>
      <p:sp>
        <p:nvSpPr>
          <p:cNvPr id="6" name="スライド番号プレースホルダー 5"/>
          <p:cNvSpPr>
            <a:spLocks noGrp="1"/>
          </p:cNvSpPr>
          <p:nvPr>
            <p:ph type="sldNum" sz="quarter" idx="12"/>
          </p:nvPr>
        </p:nvSpPr>
        <p:spPr/>
        <p:txBody>
          <a:bodyPr/>
          <a:lstStyle/>
          <a:p>
            <a:fld id="{B37E87B4-A22B-40F9-8AA7-77DD401120BD}" type="slidenum">
              <a:rPr lang="ja-JP" altLang="en-US" smtClean="0"/>
              <a:pPr/>
              <a:t>5</a:t>
            </a:fld>
            <a:endParaRPr lang="ja-JP" altLang="en-US" dirty="0"/>
          </a:p>
        </p:txBody>
      </p:sp>
    </p:spTree>
    <p:extLst>
      <p:ext uri="{BB962C8B-B14F-4D97-AF65-F5344CB8AC3E}">
        <p14:creationId xmlns:p14="http://schemas.microsoft.com/office/powerpoint/2010/main" val="1185023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latin typeface="Meiryo UI" panose="020B0604030504040204" pitchFamily="50" charset="-128"/>
                <a:ea typeface="Meiryo UI" panose="020B0604030504040204" pitchFamily="50" charset="-128"/>
              </a:rPr>
              <a:t>JIS</a:t>
            </a:r>
            <a:r>
              <a:rPr kumimoji="1" lang="ja-JP" altLang="en-US"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X</a:t>
            </a:r>
            <a:r>
              <a:rPr kumimoji="1" lang="ja-JP" altLang="en-US"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8341-3</a:t>
            </a:r>
            <a:r>
              <a:rPr kumimoji="1" lang="ja-JP" altLang="en-US" dirty="0">
                <a:latin typeface="Meiryo UI" panose="020B0604030504040204" pitchFamily="50" charset="-128"/>
                <a:ea typeface="Meiryo UI" panose="020B0604030504040204" pitchFamily="50" charset="-128"/>
              </a:rPr>
              <a:t>：</a:t>
            </a:r>
            <a:r>
              <a:rPr kumimoji="1" lang="en-US" altLang="ja-JP" dirty="0">
                <a:latin typeface="Meiryo UI" panose="020B0604030504040204" pitchFamily="50" charset="-128"/>
                <a:ea typeface="Meiryo UI" panose="020B0604030504040204" pitchFamily="50" charset="-128"/>
              </a:rPr>
              <a:t>2004</a:t>
            </a:r>
            <a:r>
              <a:rPr kumimoji="1" lang="ja-JP" altLang="en-US" dirty="0">
                <a:latin typeface="Meiryo UI" panose="020B0604030504040204" pitchFamily="50" charset="-128"/>
                <a:ea typeface="Meiryo UI" panose="020B0604030504040204" pitchFamily="50" charset="-128"/>
              </a:rPr>
              <a:t>策定 後</a:t>
            </a:r>
          </a:p>
        </p:txBody>
      </p:sp>
      <p:sp>
        <p:nvSpPr>
          <p:cNvPr id="3" name="コンテンツ プレースホルダー 2"/>
          <p:cNvSpPr>
            <a:spLocks noGrp="1"/>
          </p:cNvSpPr>
          <p:nvPr>
            <p:ph sz="quarter" idx="13"/>
          </p:nvPr>
        </p:nvSpPr>
        <p:spPr>
          <a:xfrm>
            <a:off x="812169" y="2425147"/>
            <a:ext cx="10789418" cy="3827985"/>
          </a:xfrm>
        </p:spPr>
        <p:txBody>
          <a:bodyPr>
            <a:noAutofit/>
          </a:bodyPr>
          <a:lstStyle/>
          <a:p>
            <a:r>
              <a:rPr kumimoji="1" lang="ja-JP" altLang="en-US" sz="3200" dirty="0">
                <a:latin typeface="Meiryo UI" panose="020B0604030504040204" pitchFamily="50" charset="-128"/>
                <a:ea typeface="Meiryo UI" panose="020B0604030504040204" pitchFamily="50" charset="-128"/>
              </a:rPr>
              <a:t>国際協調を進めるため，</a:t>
            </a:r>
            <a:r>
              <a:rPr kumimoji="1" lang="en-US" altLang="ja-JP" sz="3200" dirty="0">
                <a:latin typeface="Meiryo UI" panose="020B0604030504040204" pitchFamily="50" charset="-128"/>
                <a:ea typeface="Meiryo UI" panose="020B0604030504040204" pitchFamily="50" charset="-128"/>
              </a:rPr>
              <a:t>WCAG</a:t>
            </a:r>
            <a:r>
              <a:rPr kumimoji="1" lang="ja-JP" altLang="en-US" sz="3200" dirty="0">
                <a:latin typeface="Meiryo UI" panose="020B0604030504040204" pitchFamily="50" charset="-128"/>
                <a:ea typeface="Meiryo UI" panose="020B0604030504040204" pitchFamily="50" charset="-128"/>
              </a:rPr>
              <a:t> </a:t>
            </a:r>
            <a:r>
              <a:rPr kumimoji="1" lang="en-US" altLang="ja-JP" sz="3200" dirty="0">
                <a:latin typeface="Meiryo UI" panose="020B0604030504040204" pitchFamily="50" charset="-128"/>
                <a:ea typeface="Meiryo UI" panose="020B0604030504040204" pitchFamily="50" charset="-128"/>
              </a:rPr>
              <a:t>WG</a:t>
            </a:r>
            <a:r>
              <a:rPr kumimoji="1" lang="ja-JP" altLang="en-US" sz="3200" dirty="0">
                <a:latin typeface="Meiryo UI" panose="020B0604030504040204" pitchFamily="50" charset="-128"/>
                <a:ea typeface="Meiryo UI" panose="020B0604030504040204" pitchFamily="50" charset="-128"/>
              </a:rPr>
              <a:t>に参加して日本語で顕著な問題を議論</a:t>
            </a:r>
            <a:endParaRPr kumimoji="1" lang="en-US" altLang="ja-JP" sz="3200" dirty="0">
              <a:latin typeface="Meiryo UI" panose="020B0604030504040204" pitchFamily="50" charset="-128"/>
              <a:ea typeface="Meiryo UI" panose="020B0604030504040204" pitchFamily="50" charset="-128"/>
            </a:endParaRPr>
          </a:p>
          <a:p>
            <a:r>
              <a:rPr lang="ja-JP" altLang="en-US" sz="3200" dirty="0">
                <a:latin typeface="Meiryo UI" panose="020B0604030504040204" pitchFamily="50" charset="-128"/>
                <a:ea typeface="Meiryo UI" panose="020B0604030504040204" pitchFamily="50" charset="-128"/>
              </a:rPr>
              <a:t>同じスタンダード（ガイドライン）を使うことが大事</a:t>
            </a:r>
            <a:endParaRPr kumimoji="1" lang="ja-JP" altLang="en-US" sz="32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p:txBody>
          <a:bodyPr/>
          <a:lstStyle/>
          <a:p>
            <a:r>
              <a:rPr kumimoji="1" lang="ja-JP" altLang="en-US"/>
              <a:t>渡辺隆行「ユーザ中心の</a:t>
            </a:r>
            <a:r>
              <a:rPr kumimoji="1" lang="en-US" altLang="ja-JP"/>
              <a:t>Web</a:t>
            </a:r>
            <a:r>
              <a:rPr kumimoji="1" lang="ja-JP" altLang="en-US"/>
              <a:t>アクセシビリティをデザインする」（</a:t>
            </a:r>
            <a:r>
              <a:rPr kumimoji="1" lang="en-US" altLang="ja-JP"/>
              <a:t>2017</a:t>
            </a:r>
            <a:r>
              <a:rPr kumimoji="1" lang="ja-JP" altLang="en-US"/>
              <a:t>年</a:t>
            </a:r>
            <a:r>
              <a:rPr kumimoji="1" lang="en-US" altLang="ja-JP"/>
              <a:t>5</a:t>
            </a:r>
            <a:r>
              <a:rPr kumimoji="1" lang="ja-JP" altLang="en-US"/>
              <a:t>月</a:t>
            </a:r>
            <a:r>
              <a:rPr kumimoji="1" lang="en-US" altLang="ja-JP"/>
              <a:t>26</a:t>
            </a:r>
            <a:r>
              <a:rPr kumimoji="1" lang="ja-JP" altLang="en-US"/>
              <a:t>日，</a:t>
            </a:r>
            <a:r>
              <a:rPr kumimoji="1" lang="en-US" altLang="ja-JP"/>
              <a:t>JWAC</a:t>
            </a:r>
            <a:r>
              <a:rPr kumimoji="1" lang="ja-JP" altLang="en-US"/>
              <a:t>）</a:t>
            </a:r>
          </a:p>
        </p:txBody>
      </p:sp>
      <p:sp>
        <p:nvSpPr>
          <p:cNvPr id="6" name="スライド番号プレースホルダー 5"/>
          <p:cNvSpPr>
            <a:spLocks noGrp="1"/>
          </p:cNvSpPr>
          <p:nvPr>
            <p:ph type="sldNum" sz="quarter" idx="12"/>
          </p:nvPr>
        </p:nvSpPr>
        <p:spPr/>
        <p:txBody>
          <a:bodyPr/>
          <a:lstStyle/>
          <a:p>
            <a:fld id="{B37E87B4-A22B-40F9-8AA7-77DD401120BD}" type="slidenum">
              <a:rPr lang="ja-JP" altLang="en-US" smtClean="0"/>
              <a:pPr/>
              <a:t>6</a:t>
            </a:fld>
            <a:endParaRPr lang="ja-JP" altLang="en-US" dirty="0"/>
          </a:p>
        </p:txBody>
      </p:sp>
    </p:spTree>
    <p:extLst>
      <p:ext uri="{BB962C8B-B14F-4D97-AF65-F5344CB8AC3E}">
        <p14:creationId xmlns:p14="http://schemas.microsoft.com/office/powerpoint/2010/main" val="849205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latin typeface="Meiryo UI" panose="020B0604030504040204" pitchFamily="50" charset="-128"/>
                <a:ea typeface="Meiryo UI" panose="020B0604030504040204" pitchFamily="50" charset="-128"/>
              </a:rPr>
              <a:t>JIS</a:t>
            </a:r>
            <a:r>
              <a:rPr kumimoji="1" lang="ja-JP" altLang="en-US"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X</a:t>
            </a:r>
            <a:r>
              <a:rPr kumimoji="1" lang="ja-JP" altLang="en-US"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8341-3</a:t>
            </a:r>
            <a:r>
              <a:rPr kumimoji="1" lang="ja-JP" altLang="en-US" dirty="0">
                <a:latin typeface="Meiryo UI" panose="020B0604030504040204" pitchFamily="50" charset="-128"/>
                <a:ea typeface="Meiryo UI" panose="020B0604030504040204" pitchFamily="50" charset="-128"/>
              </a:rPr>
              <a:t>：</a:t>
            </a:r>
            <a:r>
              <a:rPr kumimoji="1" lang="en-US" altLang="ja-JP" dirty="0">
                <a:latin typeface="Meiryo UI" panose="020B0604030504040204" pitchFamily="50" charset="-128"/>
                <a:ea typeface="Meiryo UI" panose="020B0604030504040204" pitchFamily="50" charset="-128"/>
              </a:rPr>
              <a:t>2010</a:t>
            </a:r>
            <a:r>
              <a:rPr kumimoji="1" lang="ja-JP" altLang="en-US" dirty="0">
                <a:latin typeface="Meiryo UI" panose="020B0604030504040204" pitchFamily="50" charset="-128"/>
                <a:ea typeface="Meiryo UI" panose="020B0604030504040204" pitchFamily="50" charset="-128"/>
              </a:rPr>
              <a:t>策定 後</a:t>
            </a:r>
          </a:p>
        </p:txBody>
      </p:sp>
      <p:sp>
        <p:nvSpPr>
          <p:cNvPr id="3" name="コンテンツ プレースホルダー 2"/>
          <p:cNvSpPr>
            <a:spLocks noGrp="1"/>
          </p:cNvSpPr>
          <p:nvPr>
            <p:ph sz="quarter" idx="13"/>
          </p:nvPr>
        </p:nvSpPr>
        <p:spPr>
          <a:xfrm>
            <a:off x="1401828" y="2652327"/>
            <a:ext cx="10363826" cy="3165051"/>
          </a:xfrm>
        </p:spPr>
        <p:txBody>
          <a:bodyPr>
            <a:noAutofit/>
          </a:bodyPr>
          <a:lstStyle/>
          <a:p>
            <a:r>
              <a:rPr kumimoji="1" lang="en-US" altLang="ja-JP" sz="2400" dirty="0">
                <a:latin typeface="Meiryo UI" panose="020B0604030504040204" pitchFamily="50" charset="-128"/>
                <a:ea typeface="Meiryo UI" panose="020B0604030504040204" pitchFamily="50" charset="-128"/>
              </a:rPr>
              <a:t>JIS</a:t>
            </a:r>
            <a:r>
              <a:rPr kumimoji="1" lang="ja-JP" altLang="en-US" sz="2400" dirty="0">
                <a:latin typeface="Meiryo UI" panose="020B0604030504040204" pitchFamily="50" charset="-128"/>
                <a:ea typeface="Meiryo UI" panose="020B0604030504040204" pitchFamily="50" charset="-128"/>
              </a:rPr>
              <a:t>を支える組織が必要→</a:t>
            </a:r>
            <a:r>
              <a:rPr kumimoji="1" lang="en-US" altLang="ja-JP" sz="2400" dirty="0">
                <a:latin typeface="Meiryo UI" panose="020B0604030504040204" pitchFamily="50" charset="-128"/>
                <a:ea typeface="Meiryo UI" panose="020B0604030504040204" pitchFamily="50" charset="-128"/>
              </a:rPr>
              <a:t>WAIC</a:t>
            </a:r>
            <a:r>
              <a:rPr kumimoji="1" lang="ja-JP" altLang="en-US" sz="2400" dirty="0">
                <a:latin typeface="Meiryo UI" panose="020B0604030504040204" pitchFamily="50" charset="-128"/>
                <a:ea typeface="Meiryo UI" panose="020B0604030504040204" pitchFamily="50" charset="-128"/>
              </a:rPr>
              <a:t>と</a:t>
            </a:r>
            <a:r>
              <a:rPr kumimoji="1" lang="en-US" altLang="ja-JP" sz="2400" dirty="0">
                <a:latin typeface="Meiryo UI" panose="020B0604030504040204" pitchFamily="50" charset="-128"/>
                <a:ea typeface="Meiryo UI" panose="020B0604030504040204" pitchFamily="50" charset="-128"/>
              </a:rPr>
              <a:t>JWAC</a:t>
            </a:r>
            <a:r>
              <a:rPr kumimoji="1" lang="ja-JP" altLang="en-US" sz="2400" dirty="0">
                <a:latin typeface="Meiryo UI" panose="020B0604030504040204" pitchFamily="50" charset="-128"/>
                <a:ea typeface="Meiryo UI" panose="020B0604030504040204" pitchFamily="50" charset="-128"/>
              </a:rPr>
              <a:t>創設</a:t>
            </a:r>
            <a:endParaRPr kumimoji="1" lang="en-US" altLang="ja-JP" sz="2400" dirty="0">
              <a:latin typeface="Meiryo UI" panose="020B0604030504040204" pitchFamily="50" charset="-128"/>
              <a:ea typeface="Meiryo UI" panose="020B0604030504040204" pitchFamily="50" charset="-128"/>
            </a:endParaRPr>
          </a:p>
          <a:p>
            <a:r>
              <a:rPr lang="en-US" altLang="ja-JP" sz="2400" cap="none" dirty="0">
                <a:latin typeface="Meiryo UI" panose="020B0604030504040204" pitchFamily="50" charset="-128"/>
                <a:ea typeface="Meiryo UI" panose="020B0604030504040204" pitchFamily="50" charset="-128"/>
              </a:rPr>
              <a:t>Web</a:t>
            </a:r>
            <a:r>
              <a:rPr lang="ja-JP" altLang="en-US" sz="2400" cap="none" dirty="0">
                <a:latin typeface="Meiryo UI" panose="020B0604030504040204" pitchFamily="50" charset="-128"/>
                <a:ea typeface="Meiryo UI" panose="020B0604030504040204" pitchFamily="50" charset="-128"/>
              </a:rPr>
              <a:t>アクセシビリティを学問（当時は工学と思っていた．今は学際）する</a:t>
            </a:r>
            <a:endParaRPr lang="en-US" altLang="ja-JP" sz="2400" cap="none" dirty="0">
              <a:latin typeface="Meiryo UI" panose="020B0604030504040204" pitchFamily="50" charset="-128"/>
              <a:ea typeface="Meiryo UI" panose="020B0604030504040204" pitchFamily="50" charset="-128"/>
            </a:endParaRPr>
          </a:p>
          <a:p>
            <a:r>
              <a:rPr kumimoji="1" lang="en-US" altLang="ja-JP" sz="2400" cap="none" dirty="0">
                <a:latin typeface="Meiryo UI" panose="020B0604030504040204" pitchFamily="50" charset="-128"/>
                <a:ea typeface="Meiryo UI" panose="020B0604030504040204" pitchFamily="50" charset="-128"/>
              </a:rPr>
              <a:t>Web</a:t>
            </a:r>
            <a:r>
              <a:rPr kumimoji="1" lang="ja-JP" altLang="en-US" sz="2400" cap="none" dirty="0">
                <a:latin typeface="Meiryo UI" panose="020B0604030504040204" pitchFamily="50" charset="-128"/>
                <a:ea typeface="Meiryo UI" panose="020B0604030504040204" pitchFamily="50" charset="-128"/>
              </a:rPr>
              <a:t>アクセシビリティを自然に実現する仕組みを考えていた</a:t>
            </a:r>
          </a:p>
        </p:txBody>
      </p:sp>
      <mc:AlternateContent xmlns:mc="http://schemas.openxmlformats.org/markup-compatibility/2006" xmlns:p14="http://schemas.microsoft.com/office/powerpoint/2010/main">
        <mc:Choice Requires="p14">
          <p:contentPart p14:bwMode="auto" r:id="rId2">
            <p14:nvContentPartPr>
              <p14:cNvPr id="60" name="インク 59"/>
              <p14:cNvContentPartPr/>
              <p14:nvPr/>
            </p14:nvContentPartPr>
            <p14:xfrm>
              <a:off x="9672533" y="2195482"/>
              <a:ext cx="871920" cy="1839240"/>
            </p14:xfrm>
          </p:contentPart>
        </mc:Choice>
        <mc:Fallback xmlns="">
          <p:pic>
            <p:nvPicPr>
              <p:cNvPr id="60" name="インク 59"/>
              <p:cNvPicPr/>
              <p:nvPr/>
            </p:nvPicPr>
            <p:blipFill>
              <a:blip r:embed="rId4"/>
              <a:stretch>
                <a:fillRect/>
              </a:stretch>
            </p:blipFill>
            <p:spPr>
              <a:xfrm>
                <a:off x="9670373" y="2192602"/>
                <a:ext cx="878760" cy="1844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7" name="インク 146"/>
              <p14:cNvContentPartPr/>
              <p14:nvPr/>
            </p14:nvContentPartPr>
            <p14:xfrm>
              <a:off x="10024973" y="3733762"/>
              <a:ext cx="180" cy="4860"/>
            </p14:xfrm>
          </p:contentPart>
        </mc:Choice>
        <mc:Fallback xmlns="">
          <p:pic>
            <p:nvPicPr>
              <p:cNvPr id="147" name="インク 146"/>
              <p:cNvPicPr/>
              <p:nvPr/>
            </p:nvPicPr>
            <p:blipFill>
              <a:blip r:embed="rId30"/>
              <a:stretch>
                <a:fillRect/>
              </a:stretch>
            </p:blipFill>
            <p:spPr>
              <a:xfrm>
                <a:off x="10024073" y="3732894"/>
                <a:ext cx="1980" cy="6596"/>
              </a:xfrm>
              <a:prstGeom prst="rect">
                <a:avLst/>
              </a:prstGeom>
            </p:spPr>
          </p:pic>
        </mc:Fallback>
      </mc:AlternateContent>
      <p:sp>
        <p:nvSpPr>
          <p:cNvPr id="4" name="フッター プレースホルダー 3"/>
          <p:cNvSpPr>
            <a:spLocks noGrp="1"/>
          </p:cNvSpPr>
          <p:nvPr>
            <p:ph type="ftr" sz="quarter" idx="11"/>
          </p:nvPr>
        </p:nvSpPr>
        <p:spPr/>
        <p:txBody>
          <a:bodyPr/>
          <a:lstStyle/>
          <a:p>
            <a:r>
              <a:rPr kumimoji="1" lang="ja-JP" altLang="en-US"/>
              <a:t>渡辺隆行「ユーザ中心の</a:t>
            </a:r>
            <a:r>
              <a:rPr kumimoji="1" lang="en-US" altLang="ja-JP"/>
              <a:t>Web</a:t>
            </a:r>
            <a:r>
              <a:rPr kumimoji="1" lang="ja-JP" altLang="en-US"/>
              <a:t>アクセシビリティをデザインする」（</a:t>
            </a:r>
            <a:r>
              <a:rPr kumimoji="1" lang="en-US" altLang="ja-JP"/>
              <a:t>2017</a:t>
            </a:r>
            <a:r>
              <a:rPr kumimoji="1" lang="ja-JP" altLang="en-US"/>
              <a:t>年</a:t>
            </a:r>
            <a:r>
              <a:rPr kumimoji="1" lang="en-US" altLang="ja-JP"/>
              <a:t>5</a:t>
            </a:r>
            <a:r>
              <a:rPr kumimoji="1" lang="ja-JP" altLang="en-US"/>
              <a:t>月</a:t>
            </a:r>
            <a:r>
              <a:rPr kumimoji="1" lang="en-US" altLang="ja-JP"/>
              <a:t>26</a:t>
            </a:r>
            <a:r>
              <a:rPr kumimoji="1" lang="ja-JP" altLang="en-US"/>
              <a:t>日，</a:t>
            </a:r>
            <a:r>
              <a:rPr kumimoji="1" lang="en-US" altLang="ja-JP"/>
              <a:t>JWAC</a:t>
            </a:r>
            <a:r>
              <a:rPr kumimoji="1" lang="ja-JP" altLang="en-US"/>
              <a:t>）</a:t>
            </a:r>
          </a:p>
        </p:txBody>
      </p:sp>
      <p:sp>
        <p:nvSpPr>
          <p:cNvPr id="5" name="スライド番号プレースホルダー 4"/>
          <p:cNvSpPr>
            <a:spLocks noGrp="1"/>
          </p:cNvSpPr>
          <p:nvPr>
            <p:ph type="sldNum" sz="quarter" idx="12"/>
          </p:nvPr>
        </p:nvSpPr>
        <p:spPr/>
        <p:txBody>
          <a:bodyPr/>
          <a:lstStyle/>
          <a:p>
            <a:fld id="{B37E87B4-A22B-40F9-8AA7-77DD401120BD}" type="slidenum">
              <a:rPr lang="ja-JP" altLang="en-US" smtClean="0"/>
              <a:pPr/>
              <a:t>7</a:t>
            </a:fld>
            <a:endParaRPr lang="ja-JP" altLang="en-US" dirty="0"/>
          </a:p>
        </p:txBody>
      </p:sp>
    </p:spTree>
    <p:extLst>
      <p:ext uri="{BB962C8B-B14F-4D97-AF65-F5344CB8AC3E}">
        <p14:creationId xmlns:p14="http://schemas.microsoft.com/office/powerpoint/2010/main" val="1164956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13775" y="618518"/>
            <a:ext cx="10364451" cy="988782"/>
          </a:xfrm>
        </p:spPr>
        <p:txBody>
          <a:bodyPr/>
          <a:lstStyle/>
          <a:p>
            <a:r>
              <a:rPr kumimoji="1" lang="en-US" altLang="ja-JP" dirty="0">
                <a:latin typeface="Meiryo UI" panose="020B0604030504040204" pitchFamily="50" charset="-128"/>
                <a:ea typeface="Meiryo UI" panose="020B0604030504040204" pitchFamily="50" charset="-128"/>
              </a:rPr>
              <a:t>JIS</a:t>
            </a:r>
            <a:r>
              <a:rPr kumimoji="1" lang="ja-JP" altLang="en-US"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X</a:t>
            </a:r>
            <a:r>
              <a:rPr kumimoji="1" lang="ja-JP" altLang="en-US"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8341-3:2016</a:t>
            </a:r>
            <a:r>
              <a:rPr kumimoji="1" lang="ja-JP" altLang="en-US" dirty="0">
                <a:latin typeface="Meiryo UI" panose="020B0604030504040204" pitchFamily="50" charset="-128"/>
                <a:ea typeface="Meiryo UI" panose="020B0604030504040204" pitchFamily="50" charset="-128"/>
              </a:rPr>
              <a:t>策定</a:t>
            </a:r>
          </a:p>
        </p:txBody>
      </p:sp>
      <p:sp>
        <p:nvSpPr>
          <p:cNvPr id="3" name="コンテンツ プレースホルダー 2"/>
          <p:cNvSpPr>
            <a:spLocks noGrp="1"/>
          </p:cNvSpPr>
          <p:nvPr>
            <p:ph sz="quarter" idx="13"/>
          </p:nvPr>
        </p:nvSpPr>
        <p:spPr>
          <a:xfrm>
            <a:off x="1394920" y="1928740"/>
            <a:ext cx="9572199" cy="4481128"/>
          </a:xfrm>
        </p:spPr>
        <p:txBody>
          <a:bodyPr>
            <a:noAutofit/>
          </a:bodyPr>
          <a:lstStyle/>
          <a:p>
            <a:r>
              <a:rPr lang="ja-JP" altLang="en-US" sz="2800" dirty="0">
                <a:latin typeface="Meiryo UI" panose="020B0604030504040204" pitchFamily="50" charset="-128"/>
                <a:ea typeface="Meiryo UI" panose="020B0604030504040204" pitchFamily="50" charset="-128"/>
              </a:rPr>
              <a:t>国際協調は不可欠だが</a:t>
            </a:r>
            <a:r>
              <a:rPr lang="en-US" altLang="ja-JP" sz="2800" dirty="0">
                <a:latin typeface="Meiryo UI" panose="020B0604030504040204" pitchFamily="50" charset="-128"/>
                <a:ea typeface="Meiryo UI" panose="020B0604030504040204" pitchFamily="50" charset="-128"/>
              </a:rPr>
              <a:t>WCAG</a:t>
            </a:r>
            <a:r>
              <a:rPr lang="ja-JP" altLang="en-US" sz="2800" dirty="0">
                <a:latin typeface="Meiryo UI" panose="020B0604030504040204" pitchFamily="50" charset="-128"/>
                <a:ea typeface="Meiryo UI" panose="020B0604030504040204" pitchFamily="50" charset="-128"/>
              </a:rPr>
              <a:t> </a:t>
            </a:r>
            <a:r>
              <a:rPr lang="en-US" altLang="ja-JP" sz="2800" dirty="0">
                <a:latin typeface="Meiryo UI" panose="020B0604030504040204" pitchFamily="50" charset="-128"/>
                <a:ea typeface="Meiryo UI" panose="020B0604030504040204" pitchFamily="50" charset="-128"/>
              </a:rPr>
              <a:t>2.0</a:t>
            </a:r>
            <a:r>
              <a:rPr lang="ja-JP" altLang="en-US" sz="2800" dirty="0">
                <a:latin typeface="Meiryo UI" panose="020B0604030504040204" pitchFamily="50" charset="-128"/>
                <a:ea typeface="Meiryo UI" panose="020B0604030504040204" pitchFamily="50" charset="-128"/>
              </a:rPr>
              <a:t>盲信でよいのか？</a:t>
            </a:r>
            <a:endParaRPr lang="en-US" altLang="ja-JP" sz="2800" dirty="0">
              <a:latin typeface="Meiryo UI" panose="020B0604030504040204" pitchFamily="50" charset="-128"/>
              <a:ea typeface="Meiryo UI" panose="020B0604030504040204" pitchFamily="50" charset="-128"/>
            </a:endParaRPr>
          </a:p>
          <a:p>
            <a:r>
              <a:rPr lang="ja-JP" altLang="en-US" sz="2800" dirty="0">
                <a:latin typeface="Meiryo UI" panose="020B0604030504040204" pitchFamily="50" charset="-128"/>
                <a:ea typeface="Meiryo UI" panose="020B0604030504040204" pitchFamily="50" charset="-128"/>
              </a:rPr>
              <a:t>コンテンツのガイドラインだけ守っていればよいのか？</a:t>
            </a:r>
            <a:endParaRPr lang="en-US" altLang="ja-JP" sz="2800" dirty="0">
              <a:latin typeface="Meiryo UI" panose="020B0604030504040204" pitchFamily="50" charset="-128"/>
              <a:ea typeface="Meiryo UI" panose="020B0604030504040204" pitchFamily="50" charset="-128"/>
            </a:endParaRPr>
          </a:p>
          <a:p>
            <a:r>
              <a:rPr lang="ja-JP" altLang="en-US" sz="2800" cap="none" dirty="0">
                <a:latin typeface="Meiryo UI" panose="020B0604030504040204" pitchFamily="50" charset="-128"/>
                <a:ea typeface="Meiryo UI" panose="020B0604030504040204" pitchFamily="50" charset="-128"/>
              </a:rPr>
              <a:t>達成基準</a:t>
            </a:r>
            <a:r>
              <a:rPr kumimoji="1" lang="ja-JP" altLang="en-US" sz="2800" cap="none" dirty="0">
                <a:latin typeface="Meiryo UI" panose="020B0604030504040204" pitchFamily="50" charset="-128"/>
                <a:ea typeface="Meiryo UI" panose="020B0604030504040204" pitchFamily="50" charset="-128"/>
              </a:rPr>
              <a:t>レベルではなくて</a:t>
            </a:r>
            <a:r>
              <a:rPr lang="ja-JP" altLang="en-US" sz="2800" cap="none" dirty="0">
                <a:latin typeface="Meiryo UI" panose="020B0604030504040204" pitchFamily="50" charset="-128"/>
                <a:ea typeface="Meiryo UI" panose="020B0604030504040204" pitchFamily="50" charset="-128"/>
              </a:rPr>
              <a:t>達成方法</a:t>
            </a:r>
            <a:r>
              <a:rPr kumimoji="1" lang="ja-JP" altLang="en-US" sz="2800" cap="none" dirty="0">
                <a:latin typeface="Meiryo UI" panose="020B0604030504040204" pitchFamily="50" charset="-128"/>
                <a:ea typeface="Meiryo UI" panose="020B0604030504040204" pitchFamily="50" charset="-128"/>
              </a:rPr>
              <a:t>レベルに陥っていないか？</a:t>
            </a:r>
            <a:endParaRPr kumimoji="1" lang="en-US" altLang="ja-JP" sz="2800" cap="none" dirty="0">
              <a:latin typeface="Meiryo UI" panose="020B0604030504040204" pitchFamily="50" charset="-128"/>
              <a:ea typeface="Meiryo UI" panose="020B0604030504040204" pitchFamily="50" charset="-128"/>
            </a:endParaRPr>
          </a:p>
          <a:p>
            <a:r>
              <a:rPr lang="ja-JP" altLang="en-US" sz="2800" cap="none" dirty="0">
                <a:latin typeface="Meiryo UI" panose="020B0604030504040204" pitchFamily="50" charset="-128"/>
                <a:ea typeface="Meiryo UI" panose="020B0604030504040204" pitchFamily="50" charset="-128"/>
              </a:rPr>
              <a:t>なんか考え方が古くないか？</a:t>
            </a:r>
            <a:r>
              <a:rPr lang="ja-JP" altLang="en-US" cap="none" dirty="0">
                <a:latin typeface="Meiryo UI" panose="020B0604030504040204" pitchFamily="50" charset="-128"/>
                <a:ea typeface="Meiryo UI" panose="020B0604030504040204" pitchFamily="50" charset="-128"/>
              </a:rPr>
              <a:t>（バージョン</a:t>
            </a:r>
            <a:r>
              <a:rPr lang="en-US" altLang="ja-JP" cap="none" dirty="0">
                <a:latin typeface="Meiryo UI" panose="020B0604030504040204" pitchFamily="50" charset="-128"/>
                <a:ea typeface="Meiryo UI" panose="020B0604030504040204" pitchFamily="50" charset="-128"/>
              </a:rPr>
              <a:t>1.0</a:t>
            </a:r>
            <a:r>
              <a:rPr lang="ja-JP" altLang="en-US" cap="none" dirty="0">
                <a:latin typeface="Meiryo UI" panose="020B0604030504040204" pitchFamily="50" charset="-128"/>
                <a:ea typeface="Meiryo UI" panose="020B0604030504040204" pitchFamily="50" charset="-128"/>
              </a:rPr>
              <a:t>から</a:t>
            </a:r>
            <a:r>
              <a:rPr lang="en-US" altLang="ja-JP" cap="none" dirty="0">
                <a:latin typeface="Meiryo UI" panose="020B0604030504040204" pitchFamily="50" charset="-128"/>
                <a:ea typeface="Meiryo UI" panose="020B0604030504040204" pitchFamily="50" charset="-128"/>
              </a:rPr>
              <a:t>2.0,3.0</a:t>
            </a:r>
            <a:r>
              <a:rPr lang="ja-JP" altLang="en-US" cap="none" dirty="0">
                <a:latin typeface="Meiryo UI" panose="020B0604030504040204" pitchFamily="50" charset="-128"/>
                <a:ea typeface="Meiryo UI" panose="020B0604030504040204" pitchFamily="50" charset="-128"/>
              </a:rPr>
              <a:t>へ進化しよう）</a:t>
            </a:r>
            <a:endParaRPr lang="en-US" altLang="ja-JP" cap="none" dirty="0">
              <a:latin typeface="Meiryo UI" panose="020B0604030504040204" pitchFamily="50" charset="-128"/>
              <a:ea typeface="Meiryo UI" panose="020B0604030504040204" pitchFamily="50" charset="-128"/>
            </a:endParaRPr>
          </a:p>
          <a:p>
            <a:r>
              <a:rPr kumimoji="1" lang="ja-JP" altLang="en-US" sz="2800" cap="none" dirty="0">
                <a:latin typeface="Meiryo UI" panose="020B0604030504040204" pitchFamily="50" charset="-128"/>
                <a:ea typeface="Meiryo UI" panose="020B0604030504040204" pitchFamily="50" charset="-128"/>
              </a:rPr>
              <a:t>研究の知見を活かせていない</a:t>
            </a:r>
            <a:endParaRPr kumimoji="1" lang="en-US" altLang="ja-JP" sz="2800" cap="none" dirty="0">
              <a:latin typeface="Meiryo UI" panose="020B0604030504040204" pitchFamily="50" charset="-128"/>
              <a:ea typeface="Meiryo UI" panose="020B0604030504040204" pitchFamily="50" charset="-128"/>
            </a:endParaRPr>
          </a:p>
          <a:p>
            <a:pPr marL="0" indent="0">
              <a:buNone/>
            </a:pPr>
            <a:r>
              <a:rPr lang="en-US" altLang="ja-JP" sz="2800" cap="none" dirty="0">
                <a:latin typeface="Meiryo UI" panose="020B0604030504040204" pitchFamily="50" charset="-128"/>
                <a:ea typeface="Meiryo UI" panose="020B0604030504040204" pitchFamily="50" charset="-128"/>
              </a:rPr>
              <a:t>	</a:t>
            </a:r>
            <a:r>
              <a:rPr lang="ja-JP" altLang="en-US" sz="2800" cap="none" dirty="0">
                <a:latin typeface="Meiryo UI" panose="020B0604030504040204" pitchFamily="50" charset="-128"/>
                <a:ea typeface="Meiryo UI" panose="020B0604030504040204" pitchFamily="50" charset="-128"/>
              </a:rPr>
              <a:t>→</a:t>
            </a:r>
            <a:r>
              <a:rPr lang="en-US" altLang="ja-JP" sz="2800" cap="none" dirty="0">
                <a:latin typeface="Meiryo UI" panose="020B0604030504040204" pitchFamily="50" charset="-128"/>
                <a:ea typeface="Meiryo UI" panose="020B0604030504040204" pitchFamily="50" charset="-128"/>
              </a:rPr>
              <a:t>WCAG</a:t>
            </a:r>
            <a:r>
              <a:rPr lang="ja-JP" altLang="en-US" sz="2800" cap="none" dirty="0">
                <a:latin typeface="Meiryo UI" panose="020B0604030504040204" pitchFamily="50" charset="-128"/>
                <a:ea typeface="Meiryo UI" panose="020B0604030504040204" pitchFamily="50" charset="-128"/>
              </a:rPr>
              <a:t>は万能でない：</a:t>
            </a:r>
            <a:r>
              <a:rPr lang="ja-JP" altLang="en-US" sz="2800" dirty="0">
                <a:latin typeface="Meiryo UI" panose="020B0604030504040204" pitchFamily="50" charset="-128"/>
                <a:ea typeface="Meiryo UI" panose="020B0604030504040204" pitchFamily="50" charset="-128"/>
              </a:rPr>
              <a:t>批判論文の例（後述）</a:t>
            </a:r>
            <a:endParaRPr lang="en-US" altLang="ja-JP" sz="2800" cap="none"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913775" y="6044743"/>
            <a:ext cx="6672887" cy="365125"/>
          </a:xfrm>
        </p:spPr>
        <p:txBody>
          <a:bodyPr/>
          <a:lstStyle/>
          <a:p>
            <a:r>
              <a:rPr kumimoji="1" lang="ja-JP" altLang="en-US" dirty="0"/>
              <a:t>渡辺隆行「ユーザ中心の</a:t>
            </a:r>
            <a:r>
              <a:rPr kumimoji="1" lang="en-US" altLang="ja-JP" dirty="0"/>
              <a:t>Web</a:t>
            </a:r>
            <a:r>
              <a:rPr kumimoji="1" lang="ja-JP" altLang="en-US" dirty="0"/>
              <a:t>アクセシビリティをデザインする」（</a:t>
            </a:r>
            <a:r>
              <a:rPr kumimoji="1" lang="en-US" altLang="ja-JP" dirty="0"/>
              <a:t>2017</a:t>
            </a:r>
            <a:r>
              <a:rPr kumimoji="1" lang="ja-JP" altLang="en-US" dirty="0"/>
              <a:t>年</a:t>
            </a:r>
            <a:r>
              <a:rPr kumimoji="1" lang="en-US" altLang="ja-JP" dirty="0"/>
              <a:t>5</a:t>
            </a:r>
            <a:r>
              <a:rPr kumimoji="1" lang="ja-JP" altLang="en-US" dirty="0"/>
              <a:t>月</a:t>
            </a:r>
            <a:r>
              <a:rPr kumimoji="1" lang="en-US" altLang="ja-JP" dirty="0"/>
              <a:t>26</a:t>
            </a:r>
            <a:r>
              <a:rPr kumimoji="1" lang="ja-JP" altLang="en-US" dirty="0"/>
              <a:t>日，</a:t>
            </a:r>
            <a:r>
              <a:rPr kumimoji="1" lang="en-US" altLang="ja-JP" dirty="0"/>
              <a:t>JWAC</a:t>
            </a:r>
            <a:r>
              <a:rPr kumimoji="1" lang="ja-JP" altLang="en-US" dirty="0"/>
              <a:t>）</a:t>
            </a:r>
          </a:p>
        </p:txBody>
      </p:sp>
      <p:sp>
        <p:nvSpPr>
          <p:cNvPr id="6" name="スライド番号プレースホルダー 5"/>
          <p:cNvSpPr>
            <a:spLocks noGrp="1"/>
          </p:cNvSpPr>
          <p:nvPr>
            <p:ph type="sldNum" sz="quarter" idx="12"/>
          </p:nvPr>
        </p:nvSpPr>
        <p:spPr/>
        <p:txBody>
          <a:bodyPr/>
          <a:lstStyle/>
          <a:p>
            <a:fld id="{B37E87B4-A22B-40F9-8AA7-77DD401120BD}" type="slidenum">
              <a:rPr lang="ja-JP" altLang="en-US" smtClean="0"/>
              <a:pPr/>
              <a:t>8</a:t>
            </a:fld>
            <a:endParaRPr lang="ja-JP" altLang="en-US" dirty="0"/>
          </a:p>
        </p:txBody>
      </p:sp>
    </p:spTree>
    <p:extLst>
      <p:ext uri="{BB962C8B-B14F-4D97-AF65-F5344CB8AC3E}">
        <p14:creationId xmlns:p14="http://schemas.microsoft.com/office/powerpoint/2010/main" val="1974711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13775" y="618517"/>
            <a:ext cx="10364451" cy="931987"/>
          </a:xfrm>
        </p:spPr>
        <p:txBody>
          <a:bodyPr/>
          <a:lstStyle/>
          <a:p>
            <a:r>
              <a:rPr kumimoji="1" lang="en-US" altLang="ja-JP" dirty="0">
                <a:latin typeface="Meiryo UI" panose="020B0604030504040204" pitchFamily="50" charset="-128"/>
                <a:ea typeface="Meiryo UI" panose="020B0604030504040204" pitchFamily="50" charset="-128"/>
              </a:rPr>
              <a:t>WCAG</a:t>
            </a:r>
            <a:r>
              <a:rPr kumimoji="1" lang="ja-JP" altLang="en-US"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2.0</a:t>
            </a:r>
            <a:r>
              <a:rPr kumimoji="1" lang="ja-JP" altLang="en-US" dirty="0">
                <a:latin typeface="Meiryo UI" panose="020B0604030504040204" pitchFamily="50" charset="-128"/>
                <a:ea typeface="Meiryo UI" panose="020B0604030504040204" pitchFamily="50" charset="-128"/>
              </a:rPr>
              <a:t>の限界を示す論文</a:t>
            </a:r>
            <a:r>
              <a:rPr lang="ja-JP" altLang="en-US" dirty="0">
                <a:latin typeface="Meiryo UI" panose="020B0604030504040204" pitchFamily="50" charset="-128"/>
                <a:ea typeface="Meiryo UI" panose="020B0604030504040204" pitchFamily="50" charset="-128"/>
              </a:rPr>
              <a:t>（例）</a:t>
            </a:r>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sz="quarter" idx="13"/>
          </p:nvPr>
        </p:nvSpPr>
        <p:spPr>
          <a:xfrm>
            <a:off x="913774" y="1556312"/>
            <a:ext cx="10363825" cy="4509525"/>
          </a:xfrm>
        </p:spPr>
        <p:txBody>
          <a:bodyPr>
            <a:normAutofit fontScale="85000" lnSpcReduction="10000"/>
          </a:bodyPr>
          <a:lstStyle/>
          <a:p>
            <a:r>
              <a:rPr lang="ja-JP" altLang="en-US" sz="2600" cap="none" dirty="0">
                <a:latin typeface="Meiryo UI" panose="020B0604030504040204" pitchFamily="50" charset="-128"/>
                <a:ea typeface="Meiryo UI" panose="020B0604030504040204" pitchFamily="50" charset="-128"/>
              </a:rPr>
              <a:t>ガイドラインの限界</a:t>
            </a:r>
            <a:br>
              <a:rPr lang="en-US" altLang="ja-JP" sz="2600" cap="none" dirty="0">
                <a:latin typeface="Meiryo UI" panose="020B0604030504040204" pitchFamily="50" charset="-128"/>
                <a:ea typeface="Meiryo UI" panose="020B0604030504040204" pitchFamily="50" charset="-128"/>
              </a:rPr>
            </a:br>
            <a:r>
              <a:rPr lang="en-US" altLang="ja-JP" cap="none" dirty="0">
                <a:latin typeface="Meiryo UI" panose="020B0604030504040204" pitchFamily="50" charset="-128"/>
                <a:ea typeface="Meiryo UI" panose="020B0604030504040204" pitchFamily="50" charset="-128"/>
              </a:rPr>
              <a:t>C. Power, A. Freire, H. Petrie, and D. </a:t>
            </a:r>
            <a:r>
              <a:rPr lang="en-US" altLang="ja-JP" cap="none" dirty="0" err="1">
                <a:latin typeface="Meiryo UI" panose="020B0604030504040204" pitchFamily="50" charset="-128"/>
                <a:ea typeface="Meiryo UI" panose="020B0604030504040204" pitchFamily="50" charset="-128"/>
              </a:rPr>
              <a:t>Sqllow</a:t>
            </a:r>
            <a:r>
              <a:rPr lang="en-US" altLang="ja-JP" cap="none" dirty="0">
                <a:latin typeface="Meiryo UI" panose="020B0604030504040204" pitchFamily="50" charset="-128"/>
                <a:ea typeface="Meiryo UI" panose="020B0604030504040204" pitchFamily="50" charset="-128"/>
              </a:rPr>
              <a:t>: </a:t>
            </a:r>
            <a:r>
              <a:rPr lang="en-US" altLang="ja-JP" cap="none" dirty="0">
                <a:solidFill>
                  <a:srgbClr val="FF0000"/>
                </a:solidFill>
                <a:latin typeface="Meiryo UI" panose="020B0604030504040204" pitchFamily="50" charset="-128"/>
                <a:ea typeface="Meiryo UI" panose="020B0604030504040204" pitchFamily="50" charset="-128"/>
              </a:rPr>
              <a:t>Guidelines are Only Half of the Story: Accessibility Problems Encountered by Blind Users on the Web</a:t>
            </a:r>
            <a:r>
              <a:rPr lang="en-US" altLang="ja-JP" cap="none" dirty="0">
                <a:latin typeface="Meiryo UI" panose="020B0604030504040204" pitchFamily="50" charset="-128"/>
                <a:ea typeface="Meiryo UI" panose="020B0604030504040204" pitchFamily="50" charset="-128"/>
              </a:rPr>
              <a:t>, CHI 2012, pp. 433-442.</a:t>
            </a:r>
          </a:p>
          <a:p>
            <a:r>
              <a:rPr lang="ja-JP" altLang="en-US" sz="2600" cap="none" dirty="0">
                <a:latin typeface="Meiryo UI" panose="020B0604030504040204" pitchFamily="50" charset="-128"/>
                <a:ea typeface="Meiryo UI" panose="020B0604030504040204" pitchFamily="50" charset="-128"/>
              </a:rPr>
              <a:t>コンテクストの重要性</a:t>
            </a:r>
            <a:r>
              <a:rPr lang="ja-JP" altLang="en-US" cap="none" dirty="0">
                <a:latin typeface="Meiryo UI" panose="020B0604030504040204" pitchFamily="50" charset="-128"/>
                <a:ea typeface="Meiryo UI" panose="020B0604030504040204" pitchFamily="50" charset="-128"/>
                <a:sym typeface="Wingdings" panose="05000000000000000000" pitchFamily="2" charset="2"/>
              </a:rPr>
              <a:t>（</a:t>
            </a:r>
            <a:r>
              <a:rPr lang="en-US" altLang="ja-JP" cap="none" dirty="0">
                <a:latin typeface="Meiryo UI" panose="020B0604030504040204" pitchFamily="50" charset="-128"/>
                <a:ea typeface="Meiryo UI" panose="020B0604030504040204" pitchFamily="50" charset="-128"/>
                <a:sym typeface="Wingdings" panose="05000000000000000000" pitchFamily="2" charset="2"/>
              </a:rPr>
              <a:t>WCAG</a:t>
            </a:r>
            <a:r>
              <a:rPr lang="ja-JP" altLang="en-US" cap="none" dirty="0">
                <a:latin typeface="Meiryo UI" panose="020B0604030504040204" pitchFamily="50" charset="-128"/>
                <a:ea typeface="Meiryo UI" panose="020B0604030504040204" pitchFamily="50" charset="-128"/>
                <a:sym typeface="Wingdings" panose="05000000000000000000" pitchFamily="2" charset="2"/>
              </a:rPr>
              <a:t> </a:t>
            </a:r>
            <a:r>
              <a:rPr lang="en-US" altLang="ja-JP" cap="none" dirty="0">
                <a:latin typeface="Meiryo UI" panose="020B0604030504040204" pitchFamily="50" charset="-128"/>
                <a:ea typeface="Meiryo UI" panose="020B0604030504040204" pitchFamily="50" charset="-128"/>
                <a:sym typeface="Wingdings" panose="05000000000000000000" pitchFamily="2" charset="2"/>
              </a:rPr>
              <a:t>1.0</a:t>
            </a:r>
            <a:r>
              <a:rPr lang="ja-JP" altLang="en-US" cap="none" dirty="0">
                <a:latin typeface="Meiryo UI" panose="020B0604030504040204" pitchFamily="50" charset="-128"/>
                <a:ea typeface="Meiryo UI" panose="020B0604030504040204" pitchFamily="50" charset="-128"/>
                <a:sym typeface="Wingdings" panose="05000000000000000000" pitchFamily="2" charset="2"/>
              </a:rPr>
              <a:t>時代の論文</a:t>
            </a:r>
            <a:r>
              <a:rPr lang="ja-JP" altLang="en-US" cap="none" dirty="0">
                <a:latin typeface="Meiryo UI" panose="020B0604030504040204" pitchFamily="50" charset="-128"/>
                <a:ea typeface="Meiryo UI" panose="020B0604030504040204" pitchFamily="50" charset="-128"/>
              </a:rPr>
              <a:t>）</a:t>
            </a:r>
            <a:br>
              <a:rPr lang="en-US" altLang="ja-JP" cap="none" dirty="0">
                <a:latin typeface="Meiryo UI" panose="020B0604030504040204" pitchFamily="50" charset="-128"/>
                <a:ea typeface="Meiryo UI" panose="020B0604030504040204" pitchFamily="50" charset="-128"/>
              </a:rPr>
            </a:br>
            <a:r>
              <a:rPr lang="en-US" altLang="ja-JP" cap="none" dirty="0">
                <a:latin typeface="Meiryo UI" panose="020B0604030504040204" pitchFamily="50" charset="-128"/>
                <a:ea typeface="Meiryo UI" panose="020B0604030504040204" pitchFamily="50" charset="-128"/>
              </a:rPr>
              <a:t>D. Sloan, B. Kelly, A. Heath, H. Petrie, F. Hamilton, and L. Phipps: Contextual Web Accessibility –maximizing the benefit of accessibility guidelines, W4A 2006, pp.121-131, 2006.</a:t>
            </a:r>
          </a:p>
          <a:p>
            <a:r>
              <a:rPr kumimoji="1" lang="ja-JP" altLang="en-US" sz="2600" cap="none" dirty="0">
                <a:latin typeface="Meiryo UI" panose="020B0604030504040204" pitchFamily="50" charset="-128"/>
                <a:ea typeface="Meiryo UI" panose="020B0604030504040204" pitchFamily="50" charset="-128"/>
              </a:rPr>
              <a:t>ユーザテストの重要性</a:t>
            </a:r>
            <a:br>
              <a:rPr lang="en-US" altLang="ja-JP" cap="none" dirty="0">
                <a:latin typeface="Meiryo UI" panose="020B0604030504040204" pitchFamily="50" charset="-128"/>
                <a:ea typeface="Meiryo UI" panose="020B0604030504040204" pitchFamily="50" charset="-128"/>
              </a:rPr>
            </a:br>
            <a:r>
              <a:rPr lang="en-US" altLang="ja-JP" cap="none" dirty="0">
                <a:latin typeface="Meiryo UI" panose="020B0604030504040204" pitchFamily="50" charset="-128"/>
                <a:ea typeface="Meiryo UI" panose="020B0604030504040204" pitchFamily="50" charset="-128"/>
              </a:rPr>
              <a:t>A. </a:t>
            </a:r>
            <a:r>
              <a:rPr lang="en-US" altLang="ja-JP" cap="none" dirty="0" err="1">
                <a:latin typeface="Meiryo UI" panose="020B0604030504040204" pitchFamily="50" charset="-128"/>
                <a:ea typeface="Meiryo UI" panose="020B0604030504040204" pitchFamily="50" charset="-128"/>
              </a:rPr>
              <a:t>Aizpurua</a:t>
            </a:r>
            <a:r>
              <a:rPr lang="en-US" altLang="ja-JP" cap="none" dirty="0">
                <a:latin typeface="Meiryo UI" panose="020B0604030504040204" pitchFamily="50" charset="-128"/>
                <a:ea typeface="Meiryo UI" panose="020B0604030504040204" pitchFamily="50" charset="-128"/>
              </a:rPr>
              <a:t>, M. </a:t>
            </a:r>
            <a:r>
              <a:rPr lang="en-US" altLang="ja-JP" cap="none" dirty="0" err="1">
                <a:latin typeface="Meiryo UI" panose="020B0604030504040204" pitchFamily="50" charset="-128"/>
                <a:ea typeface="Meiryo UI" panose="020B0604030504040204" pitchFamily="50" charset="-128"/>
              </a:rPr>
              <a:t>Arrue</a:t>
            </a:r>
            <a:r>
              <a:rPr lang="en-US" altLang="ja-JP" cap="none" dirty="0">
                <a:latin typeface="Meiryo UI" panose="020B0604030504040204" pitchFamily="50" charset="-128"/>
                <a:ea typeface="Meiryo UI" panose="020B0604030504040204" pitchFamily="50" charset="-128"/>
              </a:rPr>
              <a:t>, S. Harper, and M. Vigo: Are</a:t>
            </a:r>
            <a:r>
              <a:rPr lang="ja-JP" altLang="en-US" cap="none" dirty="0">
                <a:latin typeface="Meiryo UI" panose="020B0604030504040204" pitchFamily="50" charset="-128"/>
                <a:ea typeface="Meiryo UI" panose="020B0604030504040204" pitchFamily="50" charset="-128"/>
              </a:rPr>
              <a:t> </a:t>
            </a:r>
            <a:r>
              <a:rPr lang="en-US" altLang="ja-JP" cap="none" dirty="0">
                <a:latin typeface="Meiryo UI" panose="020B0604030504040204" pitchFamily="50" charset="-128"/>
                <a:ea typeface="Meiryo UI" panose="020B0604030504040204" pitchFamily="50" charset="-128"/>
              </a:rPr>
              <a:t>Users the Gold Standard for Accessibility Evaluation?, W4A 2014.</a:t>
            </a:r>
          </a:p>
          <a:p>
            <a:r>
              <a:rPr kumimoji="1" lang="ja-JP" altLang="en-US" cap="none" dirty="0">
                <a:latin typeface="Meiryo UI" panose="020B0604030504040204" pitchFamily="50" charset="-128"/>
                <a:ea typeface="Meiryo UI" panose="020B0604030504040204" pitchFamily="50" charset="-128"/>
              </a:rPr>
              <a:t>コンテクスト，ユーザテストをはじめとする</a:t>
            </a:r>
            <a:r>
              <a:rPr kumimoji="1" lang="en-US" altLang="ja-JP" sz="2600" cap="none" dirty="0">
                <a:latin typeface="Meiryo UI" panose="020B0604030504040204" pitchFamily="50" charset="-128"/>
                <a:ea typeface="Meiryo UI" panose="020B0604030504040204" pitchFamily="50" charset="-128"/>
              </a:rPr>
              <a:t>WCAG</a:t>
            </a:r>
            <a:r>
              <a:rPr kumimoji="1" lang="ja-JP" altLang="en-US" sz="2600" cap="none" dirty="0">
                <a:latin typeface="Meiryo UI" panose="020B0604030504040204" pitchFamily="50" charset="-128"/>
                <a:ea typeface="Meiryo UI" panose="020B0604030504040204" pitchFamily="50" charset="-128"/>
              </a:rPr>
              <a:t> </a:t>
            </a:r>
            <a:r>
              <a:rPr kumimoji="1" lang="en-US" altLang="ja-JP" sz="2600" cap="none" dirty="0">
                <a:latin typeface="Meiryo UI" panose="020B0604030504040204" pitchFamily="50" charset="-128"/>
                <a:ea typeface="Meiryo UI" panose="020B0604030504040204" pitchFamily="50" charset="-128"/>
              </a:rPr>
              <a:t>2.0</a:t>
            </a:r>
            <a:r>
              <a:rPr kumimoji="1" lang="ja-JP" altLang="en-US" sz="2600" cap="none" dirty="0">
                <a:latin typeface="Meiryo UI" panose="020B0604030504040204" pitchFamily="50" charset="-128"/>
                <a:ea typeface="Meiryo UI" panose="020B0604030504040204" pitchFamily="50" charset="-128"/>
              </a:rPr>
              <a:t>に欠けている要素の指摘</a:t>
            </a:r>
            <a:br>
              <a:rPr kumimoji="1" lang="en-US" altLang="ja-JP" cap="none" dirty="0">
                <a:latin typeface="Meiryo UI" panose="020B0604030504040204" pitchFamily="50" charset="-128"/>
                <a:ea typeface="Meiryo UI" panose="020B0604030504040204" pitchFamily="50" charset="-128"/>
              </a:rPr>
            </a:br>
            <a:r>
              <a:rPr kumimoji="1" lang="en-US" altLang="ja-JP" cap="none" dirty="0">
                <a:latin typeface="Meiryo UI" panose="020B0604030504040204" pitchFamily="50" charset="-128"/>
                <a:ea typeface="Meiryo UI" panose="020B0604030504040204" pitchFamily="50" charset="-128"/>
              </a:rPr>
              <a:t>T. Watanabe: </a:t>
            </a:r>
            <a:r>
              <a:rPr kumimoji="1" lang="en-US" altLang="ja-JP" cap="none" dirty="0">
                <a:solidFill>
                  <a:srgbClr val="FF0000"/>
                </a:solidFill>
                <a:latin typeface="Meiryo UI" panose="020B0604030504040204" pitchFamily="50" charset="-128"/>
                <a:ea typeface="Meiryo UI" panose="020B0604030504040204" pitchFamily="50" charset="-128"/>
              </a:rPr>
              <a:t>Communication Model of Web Accessibility</a:t>
            </a:r>
            <a:r>
              <a:rPr kumimoji="1" lang="en-US" altLang="ja-JP" cap="none" dirty="0">
                <a:latin typeface="Meiryo UI" panose="020B0604030504040204" pitchFamily="50" charset="-128"/>
                <a:ea typeface="Meiryo UI" panose="020B0604030504040204" pitchFamily="50" charset="-128"/>
              </a:rPr>
              <a:t>, </a:t>
            </a:r>
            <a:r>
              <a:rPr kumimoji="1" lang="en-US" altLang="ja-JP" cap="none" dirty="0" err="1">
                <a:latin typeface="Meiryo UI" panose="020B0604030504040204" pitchFamily="50" charset="-128"/>
                <a:ea typeface="Meiryo UI" panose="020B0604030504040204" pitchFamily="50" charset="-128"/>
              </a:rPr>
              <a:t>HCIi</a:t>
            </a:r>
            <a:r>
              <a:rPr kumimoji="1" lang="en-US" altLang="ja-JP" cap="none" dirty="0">
                <a:latin typeface="Meiryo UI" panose="020B0604030504040204" pitchFamily="50" charset="-128"/>
                <a:ea typeface="Meiryo UI" panose="020B0604030504040204" pitchFamily="50" charset="-128"/>
              </a:rPr>
              <a:t> Posters</a:t>
            </a:r>
            <a:r>
              <a:rPr kumimoji="1" lang="ja-JP" altLang="en-US" cap="none" dirty="0">
                <a:latin typeface="Meiryo UI" panose="020B0604030504040204" pitchFamily="50" charset="-128"/>
                <a:ea typeface="Meiryo UI" panose="020B0604030504040204" pitchFamily="50" charset="-128"/>
              </a:rPr>
              <a:t> </a:t>
            </a:r>
            <a:r>
              <a:rPr kumimoji="1" lang="en-US" altLang="ja-JP" cap="none" dirty="0">
                <a:latin typeface="Meiryo UI" panose="020B0604030504040204" pitchFamily="50" charset="-128"/>
                <a:ea typeface="Meiryo UI" panose="020B0604030504040204" pitchFamily="50" charset="-128"/>
              </a:rPr>
              <a:t>2017</a:t>
            </a:r>
            <a:r>
              <a:rPr kumimoji="1" lang="ja-JP" altLang="en-US" cap="none" dirty="0" err="1">
                <a:latin typeface="Meiryo UI" panose="020B0604030504040204" pitchFamily="50" charset="-128"/>
                <a:ea typeface="Meiryo UI" panose="020B0604030504040204" pitchFamily="50" charset="-128"/>
              </a:rPr>
              <a:t>，</a:t>
            </a:r>
            <a:r>
              <a:rPr kumimoji="1" lang="en-US" altLang="ja-JP" cap="none" dirty="0">
                <a:latin typeface="Meiryo UI" panose="020B0604030504040204" pitchFamily="50" charset="-128"/>
                <a:ea typeface="Meiryo UI" panose="020B0604030504040204" pitchFamily="50" charset="-128"/>
              </a:rPr>
              <a:t>Part I, CCIS 713, pp.1-8, 2017 (Springer).</a:t>
            </a:r>
          </a:p>
        </p:txBody>
      </p:sp>
      <p:sp>
        <p:nvSpPr>
          <p:cNvPr id="5" name="フッター プレースホルダー 4"/>
          <p:cNvSpPr>
            <a:spLocks noGrp="1"/>
          </p:cNvSpPr>
          <p:nvPr>
            <p:ph type="ftr" sz="quarter" idx="11"/>
          </p:nvPr>
        </p:nvSpPr>
        <p:spPr>
          <a:xfrm>
            <a:off x="913774" y="6116134"/>
            <a:ext cx="6672887" cy="365125"/>
          </a:xfrm>
        </p:spPr>
        <p:txBody>
          <a:bodyPr/>
          <a:lstStyle/>
          <a:p>
            <a:r>
              <a:rPr kumimoji="1" lang="ja-JP" altLang="en-US" dirty="0"/>
              <a:t>渡辺隆行「ユーザ中心の</a:t>
            </a:r>
            <a:r>
              <a:rPr kumimoji="1" lang="en-US" altLang="ja-JP" dirty="0"/>
              <a:t>Web</a:t>
            </a:r>
            <a:r>
              <a:rPr kumimoji="1" lang="ja-JP" altLang="en-US" dirty="0"/>
              <a:t>アクセシビリティをデザインする」（</a:t>
            </a:r>
            <a:r>
              <a:rPr kumimoji="1" lang="en-US" altLang="ja-JP" dirty="0"/>
              <a:t>2017</a:t>
            </a:r>
            <a:r>
              <a:rPr kumimoji="1" lang="ja-JP" altLang="en-US" dirty="0"/>
              <a:t>年</a:t>
            </a:r>
            <a:r>
              <a:rPr kumimoji="1" lang="en-US" altLang="ja-JP" dirty="0"/>
              <a:t>5</a:t>
            </a:r>
            <a:r>
              <a:rPr kumimoji="1" lang="ja-JP" altLang="en-US" dirty="0"/>
              <a:t>月</a:t>
            </a:r>
            <a:r>
              <a:rPr kumimoji="1" lang="en-US" altLang="ja-JP" dirty="0"/>
              <a:t>26</a:t>
            </a:r>
            <a:r>
              <a:rPr kumimoji="1" lang="ja-JP" altLang="en-US" dirty="0"/>
              <a:t>日，</a:t>
            </a:r>
            <a:r>
              <a:rPr kumimoji="1" lang="en-US" altLang="ja-JP" dirty="0"/>
              <a:t>JWAC</a:t>
            </a:r>
            <a:r>
              <a:rPr kumimoji="1" lang="ja-JP" altLang="en-US" dirty="0"/>
              <a:t>）</a:t>
            </a:r>
          </a:p>
        </p:txBody>
      </p:sp>
      <p:sp>
        <p:nvSpPr>
          <p:cNvPr id="6" name="スライド番号プレースホルダー 5"/>
          <p:cNvSpPr>
            <a:spLocks noGrp="1"/>
          </p:cNvSpPr>
          <p:nvPr>
            <p:ph type="sldNum" sz="quarter" idx="12"/>
          </p:nvPr>
        </p:nvSpPr>
        <p:spPr/>
        <p:txBody>
          <a:bodyPr/>
          <a:lstStyle/>
          <a:p>
            <a:fld id="{B37E87B4-A22B-40F9-8AA7-77DD401120BD}" type="slidenum">
              <a:rPr lang="ja-JP" altLang="en-US" smtClean="0"/>
              <a:pPr/>
              <a:t>9</a:t>
            </a:fld>
            <a:endParaRPr lang="ja-JP" altLang="en-US" dirty="0"/>
          </a:p>
        </p:txBody>
      </p:sp>
    </p:spTree>
    <p:extLst>
      <p:ext uri="{BB962C8B-B14F-4D97-AF65-F5344CB8AC3E}">
        <p14:creationId xmlns:p14="http://schemas.microsoft.com/office/powerpoint/2010/main" val="1381061877"/>
      </p:ext>
    </p:extLst>
  </p:cSld>
  <p:clrMapOvr>
    <a:masterClrMapping/>
  </p:clrMapOvr>
</p:sld>
</file>

<file path=ppt/theme/theme1.xml><?xml version="1.0" encoding="utf-8"?>
<a:theme xmlns:a="http://schemas.openxmlformats.org/drawingml/2006/main" name="しずく">
  <a:themeElements>
    <a:clrScheme name="しずく">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しずく">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しずく">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TM04033925[[fn=しずく]]</Template>
  <TotalTime>1936</TotalTime>
  <Words>3332</Words>
  <Application>Microsoft Office PowerPoint</Application>
  <PresentationFormat>ワイド画面</PresentationFormat>
  <Paragraphs>331</Paragraphs>
  <Slides>38</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38</vt:i4>
      </vt:variant>
    </vt:vector>
  </HeadingPairs>
  <TitlesOfParts>
    <vt:vector size="46" baseType="lpstr">
      <vt:lpstr>Arial Unicode MS</vt:lpstr>
      <vt:lpstr>Meiryo UI</vt:lpstr>
      <vt:lpstr>ＭＳ Ｐゴシック</vt:lpstr>
      <vt:lpstr>Arial</vt:lpstr>
      <vt:lpstr>Calibri</vt:lpstr>
      <vt:lpstr>Tw Cen MT</vt:lpstr>
      <vt:lpstr>Wingdings</vt:lpstr>
      <vt:lpstr>しずく</vt:lpstr>
      <vt:lpstr>「ユーザ中心のWebアクセシビリティをデザインする」</vt:lpstr>
      <vt:lpstr>今日のお話の背景</vt:lpstr>
      <vt:lpstr>何が変わることを期待できるか</vt:lpstr>
      <vt:lpstr>今日の話の流れ</vt:lpstr>
      <vt:lpstr>JIS X 8341-3:2004以前</vt:lpstr>
      <vt:lpstr>JIS X 8341-3：2004策定 後</vt:lpstr>
      <vt:lpstr>JIS X 8341-3：2010策定 後</vt:lpstr>
      <vt:lpstr>JIS X 8341-3:2016策定</vt:lpstr>
      <vt:lpstr>WCAG 2.0の限界を示す論文（例）</vt:lpstr>
      <vt:lpstr>Guidelines are Only Half of the Story: Accessibility Problems Encountered by Blind Users on the Web  （CHI 2012）</vt:lpstr>
      <vt:lpstr>提案</vt:lpstr>
      <vt:lpstr>今日の話の流れ</vt:lpstr>
      <vt:lpstr>デザインとは？</vt:lpstr>
      <vt:lpstr>デザインの歴史</vt:lpstr>
      <vt:lpstr>デザインの歴史と未来</vt:lpstr>
      <vt:lpstr>XXXXデザインの定義</vt:lpstr>
      <vt:lpstr>デザインに言及したウェブアクセシビリティの書籍</vt:lpstr>
      <vt:lpstr>デザインとコミュニケーションの関係</vt:lpstr>
      <vt:lpstr>古典的なコミュニケーションのモデル 池上：『記号論への招待』（岩波新書），p.39</vt:lpstr>
      <vt:lpstr>今日の話の流れ</vt:lpstr>
      <vt:lpstr>人間中心設計（HCD）</vt:lpstr>
      <vt:lpstr>HCD時代のデザイン</vt:lpstr>
      <vt:lpstr>HCD時代のWebアクセシビリティ</vt:lpstr>
      <vt:lpstr>行為の7段階モデル（D.A.ノーマン：『誰のためのデザイン？ 増補・改訂版』）</vt:lpstr>
      <vt:lpstr>Essential Components of Web Accessibility (W3C/WAI)</vt:lpstr>
      <vt:lpstr>Communication Model of Web Accessibility （T. Watanabe, HCIi 2017）</vt:lpstr>
      <vt:lpstr>Communication Model of Web Accessibilityの意味</vt:lpstr>
      <vt:lpstr>今日の話の流れ</vt:lpstr>
      <vt:lpstr>Webアクセシビリティを促進するものたち</vt:lpstr>
      <vt:lpstr>障害者差別解消法</vt:lpstr>
      <vt:lpstr>障害者差別を解消するための措置</vt:lpstr>
      <vt:lpstr>ユーザ中心のWebアクセシビリティをデザインする</vt:lpstr>
      <vt:lpstr>ガイドライン（WCAGなど）開発とユーザの関係</vt:lpstr>
      <vt:lpstr>アクセシビリティ評価の手法</vt:lpstr>
      <vt:lpstr>まとめ</vt:lpstr>
      <vt:lpstr>続 まとめ</vt:lpstr>
      <vt:lpstr>FYI：W3C/WAI の Silver Task Force</vt:lpstr>
      <vt:lpstr>JWAC入会のお誘い （http://www.jwac.or.jp/）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ユーザ中心のWebアクセシビリティをデザインする</dc:title>
  <dc:creator>Takayuki Watanabe</dc:creator>
  <cp:keywords>Web，アクセシビリティ，JIS X 8341-3，WCAG 2.0</cp:keywords>
  <cp:lastModifiedBy>Takayuki Watanabe</cp:lastModifiedBy>
  <cp:revision>245</cp:revision>
  <cp:lastPrinted>2017-05-25T11:54:47Z</cp:lastPrinted>
  <dcterms:created xsi:type="dcterms:W3CDTF">2016-03-19T00:15:30Z</dcterms:created>
  <dcterms:modified xsi:type="dcterms:W3CDTF">2017-05-28T11:45:59Z</dcterms:modified>
</cp:coreProperties>
</file>